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71" r:id="rId2"/>
    <p:sldId id="289" r:id="rId3"/>
    <p:sldId id="259" r:id="rId4"/>
    <p:sldId id="295" r:id="rId5"/>
    <p:sldId id="273" r:id="rId6"/>
    <p:sldId id="265" r:id="rId7"/>
    <p:sldId id="276" r:id="rId8"/>
    <p:sldId id="296" r:id="rId9"/>
    <p:sldId id="264" r:id="rId10"/>
    <p:sldId id="288" r:id="rId11"/>
    <p:sldId id="263" r:id="rId12"/>
    <p:sldId id="279" r:id="rId13"/>
    <p:sldId id="299" r:id="rId14"/>
    <p:sldId id="300" r:id="rId15"/>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7"/>
    <p:restoredTop sz="94610"/>
  </p:normalViewPr>
  <p:slideViewPr>
    <p:cSldViewPr snapToGrid="0" snapToObjects="1">
      <p:cViewPr varScale="1">
        <p:scale>
          <a:sx n="131" d="100"/>
          <a:sy n="131"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B8173-2117-EF49-96A8-05CEFFAADFFF}" type="doc">
      <dgm:prSet loTypeId="urn:microsoft.com/office/officeart/2008/layout/VerticalCurvedList" loCatId="" qsTypeId="urn:microsoft.com/office/officeart/2005/8/quickstyle/simple4" qsCatId="simple" csTypeId="urn:microsoft.com/office/officeart/2005/8/colors/accent5_2" csCatId="accent5" phldr="1"/>
      <dgm:spPr/>
      <dgm:t>
        <a:bodyPr/>
        <a:lstStyle/>
        <a:p>
          <a:endParaRPr lang="en-US"/>
        </a:p>
      </dgm:t>
    </dgm:pt>
    <dgm:pt modelId="{70B89F09-2660-CF4B-B8CC-F09D8C48F626}">
      <dgm:prSet phldrT="[Text]"/>
      <dgm:spPr/>
      <dgm:t>
        <a:bodyPr/>
        <a:lstStyle/>
        <a:p>
          <a:r>
            <a:rPr lang="es-ES_tradnl" noProof="0" dirty="0"/>
            <a:t>Modelo B2B2C para conectar farmacias con consumidores basado en comisiones por transacción.</a:t>
          </a:r>
        </a:p>
      </dgm:t>
    </dgm:pt>
    <dgm:pt modelId="{D1C1BC70-2AB8-DB4A-9934-E8383088492E}" type="parTrans" cxnId="{E14BD751-A5C1-A94B-A1CC-EC8471E06275}">
      <dgm:prSet/>
      <dgm:spPr/>
      <dgm:t>
        <a:bodyPr/>
        <a:lstStyle/>
        <a:p>
          <a:endParaRPr lang="es-ES_tradnl" noProof="0" dirty="0"/>
        </a:p>
      </dgm:t>
    </dgm:pt>
    <dgm:pt modelId="{2DBF1689-CC84-3647-A1BE-B0C05F50FDF4}" type="sibTrans" cxnId="{E14BD751-A5C1-A94B-A1CC-EC8471E06275}">
      <dgm:prSet/>
      <dgm:spPr/>
      <dgm:t>
        <a:bodyPr/>
        <a:lstStyle/>
        <a:p>
          <a:endParaRPr lang="es-ES_tradnl" noProof="0" dirty="0"/>
        </a:p>
      </dgm:t>
    </dgm:pt>
    <dgm:pt modelId="{4F3CA1A6-E0FD-5F47-9844-BAEFCDC5031E}">
      <dgm:prSet phldrT="[Text]"/>
      <dgm:spPr/>
      <dgm:t>
        <a:bodyPr/>
        <a:lstStyle/>
        <a:p>
          <a:r>
            <a:rPr lang="es-ES_tradnl" noProof="0" dirty="0"/>
            <a:t>Ayuda a consumidores a agilizar la compra de medicamentos difíciles de localizar.</a:t>
          </a:r>
        </a:p>
      </dgm:t>
    </dgm:pt>
    <dgm:pt modelId="{8978EC95-B7B2-EF47-B32F-C7F555DB0712}" type="parTrans" cxnId="{65A4857C-A322-8347-AC2D-FE9C20064B74}">
      <dgm:prSet/>
      <dgm:spPr/>
      <dgm:t>
        <a:bodyPr/>
        <a:lstStyle/>
        <a:p>
          <a:endParaRPr lang="es-ES_tradnl" noProof="0" dirty="0"/>
        </a:p>
      </dgm:t>
    </dgm:pt>
    <dgm:pt modelId="{3B159F00-D2EF-0E42-AC20-466B91280720}" type="sibTrans" cxnId="{65A4857C-A322-8347-AC2D-FE9C20064B74}">
      <dgm:prSet/>
      <dgm:spPr/>
      <dgm:t>
        <a:bodyPr/>
        <a:lstStyle/>
        <a:p>
          <a:endParaRPr lang="es-ES_tradnl" noProof="0" dirty="0"/>
        </a:p>
      </dgm:t>
    </dgm:pt>
    <dgm:pt modelId="{D42B643D-B412-E64F-80B3-E1C7897765F1}">
      <dgm:prSet phldrT="[Text]"/>
      <dgm:spPr/>
      <dgm:t>
        <a:bodyPr/>
        <a:lstStyle/>
        <a:p>
          <a:r>
            <a:rPr lang="es-ES_tradnl" noProof="0" dirty="0"/>
            <a:t>Brinda un nuevo canal de ventas digitales a farmacias aliadas.</a:t>
          </a:r>
        </a:p>
      </dgm:t>
    </dgm:pt>
    <dgm:pt modelId="{71B2DDD7-AD90-BD43-84F3-CED38D50B30A}" type="parTrans" cxnId="{004B3E5A-E497-3E43-8436-63D85C193657}">
      <dgm:prSet/>
      <dgm:spPr/>
      <dgm:t>
        <a:bodyPr/>
        <a:lstStyle/>
        <a:p>
          <a:endParaRPr lang="es-ES_tradnl" noProof="0" dirty="0"/>
        </a:p>
      </dgm:t>
    </dgm:pt>
    <dgm:pt modelId="{4E27CDA0-1D0E-A949-B0C7-65F0346E9B3B}" type="sibTrans" cxnId="{004B3E5A-E497-3E43-8436-63D85C193657}">
      <dgm:prSet/>
      <dgm:spPr/>
      <dgm:t>
        <a:bodyPr/>
        <a:lstStyle/>
        <a:p>
          <a:endParaRPr lang="es-ES_tradnl" noProof="0" dirty="0"/>
        </a:p>
      </dgm:t>
    </dgm:pt>
    <dgm:pt modelId="{7667446A-31B8-5448-9CBC-2C0B7E29B9E6}">
      <dgm:prSet/>
      <dgm:spPr/>
      <dgm:t>
        <a:bodyPr/>
        <a:lstStyle/>
        <a:p>
          <a:r>
            <a:rPr lang="es-ES_tradnl" noProof="0" dirty="0"/>
            <a:t>Ofrece Modelo subscripción para descuentos especiales y garantizar compras recurrentes de medicamentos.</a:t>
          </a:r>
        </a:p>
      </dgm:t>
    </dgm:pt>
    <dgm:pt modelId="{57D68BBC-B965-1243-8B9E-98F06859C727}" type="parTrans" cxnId="{C6970BC4-D7E6-CD40-A03E-C5202F8CBC39}">
      <dgm:prSet/>
      <dgm:spPr/>
      <dgm:t>
        <a:bodyPr/>
        <a:lstStyle/>
        <a:p>
          <a:endParaRPr lang="es-ES_tradnl" noProof="0" dirty="0"/>
        </a:p>
      </dgm:t>
    </dgm:pt>
    <dgm:pt modelId="{6F78BA57-CA76-AA46-B8D3-ADCB9BEA3A71}" type="sibTrans" cxnId="{C6970BC4-D7E6-CD40-A03E-C5202F8CBC39}">
      <dgm:prSet/>
      <dgm:spPr/>
      <dgm:t>
        <a:bodyPr/>
        <a:lstStyle/>
        <a:p>
          <a:endParaRPr lang="es-ES_tradnl" noProof="0" dirty="0"/>
        </a:p>
      </dgm:t>
    </dgm:pt>
    <dgm:pt modelId="{2B0467F4-7568-1F47-9B26-BF454CADF6E7}" type="pres">
      <dgm:prSet presAssocID="{071B8173-2117-EF49-96A8-05CEFFAADFFF}" presName="Name0" presStyleCnt="0">
        <dgm:presLayoutVars>
          <dgm:chMax val="7"/>
          <dgm:chPref val="7"/>
          <dgm:dir/>
        </dgm:presLayoutVars>
      </dgm:prSet>
      <dgm:spPr/>
    </dgm:pt>
    <dgm:pt modelId="{C70EEBEA-770D-0A48-90B5-2BD595F94761}" type="pres">
      <dgm:prSet presAssocID="{071B8173-2117-EF49-96A8-05CEFFAADFFF}" presName="Name1" presStyleCnt="0"/>
      <dgm:spPr/>
    </dgm:pt>
    <dgm:pt modelId="{1D308A2D-6597-784B-9170-1BD8C8935C68}" type="pres">
      <dgm:prSet presAssocID="{071B8173-2117-EF49-96A8-05CEFFAADFFF}" presName="cycle" presStyleCnt="0"/>
      <dgm:spPr/>
    </dgm:pt>
    <dgm:pt modelId="{0BC2DFB0-3F34-CB43-B90B-F9A15A4BAEE0}" type="pres">
      <dgm:prSet presAssocID="{071B8173-2117-EF49-96A8-05CEFFAADFFF}" presName="srcNode" presStyleLbl="node1" presStyleIdx="0" presStyleCnt="4"/>
      <dgm:spPr/>
    </dgm:pt>
    <dgm:pt modelId="{8AAC1257-73B0-794B-8D92-7D726D1F5B7A}" type="pres">
      <dgm:prSet presAssocID="{071B8173-2117-EF49-96A8-05CEFFAADFFF}" presName="conn" presStyleLbl="parChTrans1D2" presStyleIdx="0" presStyleCnt="1"/>
      <dgm:spPr/>
    </dgm:pt>
    <dgm:pt modelId="{1752BDFE-05B7-CA4B-966E-2BF8800C7B3C}" type="pres">
      <dgm:prSet presAssocID="{071B8173-2117-EF49-96A8-05CEFFAADFFF}" presName="extraNode" presStyleLbl="node1" presStyleIdx="0" presStyleCnt="4"/>
      <dgm:spPr/>
    </dgm:pt>
    <dgm:pt modelId="{670E8FFF-C901-7E43-8B7B-C592979D1BC5}" type="pres">
      <dgm:prSet presAssocID="{071B8173-2117-EF49-96A8-05CEFFAADFFF}" presName="dstNode" presStyleLbl="node1" presStyleIdx="0" presStyleCnt="4"/>
      <dgm:spPr/>
    </dgm:pt>
    <dgm:pt modelId="{E8831350-F255-1242-B518-94C24A503B3B}" type="pres">
      <dgm:prSet presAssocID="{70B89F09-2660-CF4B-B8CC-F09D8C48F626}" presName="text_1" presStyleLbl="node1" presStyleIdx="0" presStyleCnt="4">
        <dgm:presLayoutVars>
          <dgm:bulletEnabled val="1"/>
        </dgm:presLayoutVars>
      </dgm:prSet>
      <dgm:spPr/>
    </dgm:pt>
    <dgm:pt modelId="{33D19875-9BF0-D544-8D35-64353E08B4B1}" type="pres">
      <dgm:prSet presAssocID="{70B89F09-2660-CF4B-B8CC-F09D8C48F626}" presName="accent_1" presStyleCnt="0"/>
      <dgm:spPr/>
    </dgm:pt>
    <dgm:pt modelId="{4C67D3A6-4F09-D942-AB07-30399C96F276}" type="pres">
      <dgm:prSet presAssocID="{70B89F09-2660-CF4B-B8CC-F09D8C48F626}" presName="accentRepeatNode" presStyleLbl="solidFgAcc1" presStyleIdx="0" presStyleCnt="4"/>
      <dgm:spPr/>
    </dgm:pt>
    <dgm:pt modelId="{7325169C-CB98-A14F-B0A2-85D14FAF30A4}" type="pres">
      <dgm:prSet presAssocID="{4F3CA1A6-E0FD-5F47-9844-BAEFCDC5031E}" presName="text_2" presStyleLbl="node1" presStyleIdx="1" presStyleCnt="4">
        <dgm:presLayoutVars>
          <dgm:bulletEnabled val="1"/>
        </dgm:presLayoutVars>
      </dgm:prSet>
      <dgm:spPr/>
    </dgm:pt>
    <dgm:pt modelId="{EDBF3803-A998-594A-B1AF-4F332D168E92}" type="pres">
      <dgm:prSet presAssocID="{4F3CA1A6-E0FD-5F47-9844-BAEFCDC5031E}" presName="accent_2" presStyleCnt="0"/>
      <dgm:spPr/>
    </dgm:pt>
    <dgm:pt modelId="{6FDCC7E0-9406-3B46-9D1C-4EEF305BB30E}" type="pres">
      <dgm:prSet presAssocID="{4F3CA1A6-E0FD-5F47-9844-BAEFCDC5031E}" presName="accentRepeatNode" presStyleLbl="solidFgAcc1" presStyleIdx="1" presStyleCnt="4"/>
      <dgm:spPr/>
    </dgm:pt>
    <dgm:pt modelId="{650E1CE5-FCB5-2240-BB8D-9306A803F370}" type="pres">
      <dgm:prSet presAssocID="{D42B643D-B412-E64F-80B3-E1C7897765F1}" presName="text_3" presStyleLbl="node1" presStyleIdx="2" presStyleCnt="4">
        <dgm:presLayoutVars>
          <dgm:bulletEnabled val="1"/>
        </dgm:presLayoutVars>
      </dgm:prSet>
      <dgm:spPr/>
    </dgm:pt>
    <dgm:pt modelId="{97F1FF65-92E1-834E-AF3F-0218286DDA1A}" type="pres">
      <dgm:prSet presAssocID="{D42B643D-B412-E64F-80B3-E1C7897765F1}" presName="accent_3" presStyleCnt="0"/>
      <dgm:spPr/>
    </dgm:pt>
    <dgm:pt modelId="{E872818F-84BB-7F47-AFA7-D198E81AB5CC}" type="pres">
      <dgm:prSet presAssocID="{D42B643D-B412-E64F-80B3-E1C7897765F1}" presName="accentRepeatNode" presStyleLbl="solidFgAcc1" presStyleIdx="2" presStyleCnt="4"/>
      <dgm:spPr/>
    </dgm:pt>
    <dgm:pt modelId="{3C153D50-396C-B44B-8B0F-BD7371E839AA}" type="pres">
      <dgm:prSet presAssocID="{7667446A-31B8-5448-9CBC-2C0B7E29B9E6}" presName="text_4" presStyleLbl="node1" presStyleIdx="3" presStyleCnt="4">
        <dgm:presLayoutVars>
          <dgm:bulletEnabled val="1"/>
        </dgm:presLayoutVars>
      </dgm:prSet>
      <dgm:spPr/>
    </dgm:pt>
    <dgm:pt modelId="{F93F77BE-47EF-574B-8903-799B0493B05A}" type="pres">
      <dgm:prSet presAssocID="{7667446A-31B8-5448-9CBC-2C0B7E29B9E6}" presName="accent_4" presStyleCnt="0"/>
      <dgm:spPr/>
    </dgm:pt>
    <dgm:pt modelId="{5C7B50FC-959B-8C46-B0B4-B4D2D659CBF3}" type="pres">
      <dgm:prSet presAssocID="{7667446A-31B8-5448-9CBC-2C0B7E29B9E6}" presName="accentRepeatNode" presStyleLbl="solidFgAcc1" presStyleIdx="3" presStyleCnt="4"/>
      <dgm:spPr/>
    </dgm:pt>
  </dgm:ptLst>
  <dgm:cxnLst>
    <dgm:cxn modelId="{FB525A08-C2C6-1D40-9F44-C4205B5AF1C9}" type="presOf" srcId="{D42B643D-B412-E64F-80B3-E1C7897765F1}" destId="{650E1CE5-FCB5-2240-BB8D-9306A803F370}" srcOrd="0" destOrd="0" presId="urn:microsoft.com/office/officeart/2008/layout/VerticalCurvedList"/>
    <dgm:cxn modelId="{6DA9A627-32CB-A340-81BB-7E505A3662AD}" type="presOf" srcId="{7667446A-31B8-5448-9CBC-2C0B7E29B9E6}" destId="{3C153D50-396C-B44B-8B0F-BD7371E839AA}" srcOrd="0" destOrd="0" presId="urn:microsoft.com/office/officeart/2008/layout/VerticalCurvedList"/>
    <dgm:cxn modelId="{E14BD751-A5C1-A94B-A1CC-EC8471E06275}" srcId="{071B8173-2117-EF49-96A8-05CEFFAADFFF}" destId="{70B89F09-2660-CF4B-B8CC-F09D8C48F626}" srcOrd="0" destOrd="0" parTransId="{D1C1BC70-2AB8-DB4A-9934-E8383088492E}" sibTransId="{2DBF1689-CC84-3647-A1BE-B0C05F50FDF4}"/>
    <dgm:cxn modelId="{004B3E5A-E497-3E43-8436-63D85C193657}" srcId="{071B8173-2117-EF49-96A8-05CEFFAADFFF}" destId="{D42B643D-B412-E64F-80B3-E1C7897765F1}" srcOrd="2" destOrd="0" parTransId="{71B2DDD7-AD90-BD43-84F3-CED38D50B30A}" sibTransId="{4E27CDA0-1D0E-A949-B0C7-65F0346E9B3B}"/>
    <dgm:cxn modelId="{B629665B-AC08-C444-BACC-60D0CB76A90B}" type="presOf" srcId="{70B89F09-2660-CF4B-B8CC-F09D8C48F626}" destId="{E8831350-F255-1242-B518-94C24A503B3B}" srcOrd="0" destOrd="0" presId="urn:microsoft.com/office/officeart/2008/layout/VerticalCurvedList"/>
    <dgm:cxn modelId="{65A4857C-A322-8347-AC2D-FE9C20064B74}" srcId="{071B8173-2117-EF49-96A8-05CEFFAADFFF}" destId="{4F3CA1A6-E0FD-5F47-9844-BAEFCDC5031E}" srcOrd="1" destOrd="0" parTransId="{8978EC95-B7B2-EF47-B32F-C7F555DB0712}" sibTransId="{3B159F00-D2EF-0E42-AC20-466B91280720}"/>
    <dgm:cxn modelId="{C6970BC4-D7E6-CD40-A03E-C5202F8CBC39}" srcId="{071B8173-2117-EF49-96A8-05CEFFAADFFF}" destId="{7667446A-31B8-5448-9CBC-2C0B7E29B9E6}" srcOrd="3" destOrd="0" parTransId="{57D68BBC-B965-1243-8B9E-98F06859C727}" sibTransId="{6F78BA57-CA76-AA46-B8D3-ADCB9BEA3A71}"/>
    <dgm:cxn modelId="{53B846CA-82D3-C348-9CD6-AE5C99C4CCC6}" type="presOf" srcId="{2DBF1689-CC84-3647-A1BE-B0C05F50FDF4}" destId="{8AAC1257-73B0-794B-8D92-7D726D1F5B7A}" srcOrd="0" destOrd="0" presId="urn:microsoft.com/office/officeart/2008/layout/VerticalCurvedList"/>
    <dgm:cxn modelId="{70DFC8F3-15C1-0640-BE67-8D4004694EE8}" type="presOf" srcId="{071B8173-2117-EF49-96A8-05CEFFAADFFF}" destId="{2B0467F4-7568-1F47-9B26-BF454CADF6E7}" srcOrd="0" destOrd="0" presId="urn:microsoft.com/office/officeart/2008/layout/VerticalCurvedList"/>
    <dgm:cxn modelId="{CB2D60FD-1189-2841-B49E-F05D1325EB70}" type="presOf" srcId="{4F3CA1A6-E0FD-5F47-9844-BAEFCDC5031E}" destId="{7325169C-CB98-A14F-B0A2-85D14FAF30A4}" srcOrd="0" destOrd="0" presId="urn:microsoft.com/office/officeart/2008/layout/VerticalCurvedList"/>
    <dgm:cxn modelId="{3D92C485-C860-F844-A9A9-9D8138514A01}" type="presParOf" srcId="{2B0467F4-7568-1F47-9B26-BF454CADF6E7}" destId="{C70EEBEA-770D-0A48-90B5-2BD595F94761}" srcOrd="0" destOrd="0" presId="urn:microsoft.com/office/officeart/2008/layout/VerticalCurvedList"/>
    <dgm:cxn modelId="{772C80DF-87C4-7A4E-9381-760CE61D1CAD}" type="presParOf" srcId="{C70EEBEA-770D-0A48-90B5-2BD595F94761}" destId="{1D308A2D-6597-784B-9170-1BD8C8935C68}" srcOrd="0" destOrd="0" presId="urn:microsoft.com/office/officeart/2008/layout/VerticalCurvedList"/>
    <dgm:cxn modelId="{DD82E690-6635-6F41-8055-33C47F6FDC09}" type="presParOf" srcId="{1D308A2D-6597-784B-9170-1BD8C8935C68}" destId="{0BC2DFB0-3F34-CB43-B90B-F9A15A4BAEE0}" srcOrd="0" destOrd="0" presId="urn:microsoft.com/office/officeart/2008/layout/VerticalCurvedList"/>
    <dgm:cxn modelId="{0C9915A9-CAFA-9549-BC1E-BD3817EDFF58}" type="presParOf" srcId="{1D308A2D-6597-784B-9170-1BD8C8935C68}" destId="{8AAC1257-73B0-794B-8D92-7D726D1F5B7A}" srcOrd="1" destOrd="0" presId="urn:microsoft.com/office/officeart/2008/layout/VerticalCurvedList"/>
    <dgm:cxn modelId="{286FAEDE-5C63-4140-99F6-75DDE61B9613}" type="presParOf" srcId="{1D308A2D-6597-784B-9170-1BD8C8935C68}" destId="{1752BDFE-05B7-CA4B-966E-2BF8800C7B3C}" srcOrd="2" destOrd="0" presId="urn:microsoft.com/office/officeart/2008/layout/VerticalCurvedList"/>
    <dgm:cxn modelId="{760689F1-D705-9A4A-A08E-FB6F0C077E38}" type="presParOf" srcId="{1D308A2D-6597-784B-9170-1BD8C8935C68}" destId="{670E8FFF-C901-7E43-8B7B-C592979D1BC5}" srcOrd="3" destOrd="0" presId="urn:microsoft.com/office/officeart/2008/layout/VerticalCurvedList"/>
    <dgm:cxn modelId="{DA4AC0DE-FAF8-AD48-9527-1F966720689E}" type="presParOf" srcId="{C70EEBEA-770D-0A48-90B5-2BD595F94761}" destId="{E8831350-F255-1242-B518-94C24A503B3B}" srcOrd="1" destOrd="0" presId="urn:microsoft.com/office/officeart/2008/layout/VerticalCurvedList"/>
    <dgm:cxn modelId="{61FC8110-908A-F64E-9F57-BB785F709BEA}" type="presParOf" srcId="{C70EEBEA-770D-0A48-90B5-2BD595F94761}" destId="{33D19875-9BF0-D544-8D35-64353E08B4B1}" srcOrd="2" destOrd="0" presId="urn:microsoft.com/office/officeart/2008/layout/VerticalCurvedList"/>
    <dgm:cxn modelId="{89A2BF62-F115-A844-BF54-18437063842E}" type="presParOf" srcId="{33D19875-9BF0-D544-8D35-64353E08B4B1}" destId="{4C67D3A6-4F09-D942-AB07-30399C96F276}" srcOrd="0" destOrd="0" presId="urn:microsoft.com/office/officeart/2008/layout/VerticalCurvedList"/>
    <dgm:cxn modelId="{7F778C84-7591-B345-8CB4-C710C424B756}" type="presParOf" srcId="{C70EEBEA-770D-0A48-90B5-2BD595F94761}" destId="{7325169C-CB98-A14F-B0A2-85D14FAF30A4}" srcOrd="3" destOrd="0" presId="urn:microsoft.com/office/officeart/2008/layout/VerticalCurvedList"/>
    <dgm:cxn modelId="{BC7E4430-B00F-1A4C-B5F6-8E0E97738078}" type="presParOf" srcId="{C70EEBEA-770D-0A48-90B5-2BD595F94761}" destId="{EDBF3803-A998-594A-B1AF-4F332D168E92}" srcOrd="4" destOrd="0" presId="urn:microsoft.com/office/officeart/2008/layout/VerticalCurvedList"/>
    <dgm:cxn modelId="{506A81A3-516E-B340-9395-574A70D2AEF6}" type="presParOf" srcId="{EDBF3803-A998-594A-B1AF-4F332D168E92}" destId="{6FDCC7E0-9406-3B46-9D1C-4EEF305BB30E}" srcOrd="0" destOrd="0" presId="urn:microsoft.com/office/officeart/2008/layout/VerticalCurvedList"/>
    <dgm:cxn modelId="{0F73EF77-ED63-E24C-87B1-1B6923C3610E}" type="presParOf" srcId="{C70EEBEA-770D-0A48-90B5-2BD595F94761}" destId="{650E1CE5-FCB5-2240-BB8D-9306A803F370}" srcOrd="5" destOrd="0" presId="urn:microsoft.com/office/officeart/2008/layout/VerticalCurvedList"/>
    <dgm:cxn modelId="{506E3E51-7D00-1945-8B1C-24040942D1E4}" type="presParOf" srcId="{C70EEBEA-770D-0A48-90B5-2BD595F94761}" destId="{97F1FF65-92E1-834E-AF3F-0218286DDA1A}" srcOrd="6" destOrd="0" presId="urn:microsoft.com/office/officeart/2008/layout/VerticalCurvedList"/>
    <dgm:cxn modelId="{8B78EEF1-2D4B-6245-B00C-69FB746F7493}" type="presParOf" srcId="{97F1FF65-92E1-834E-AF3F-0218286DDA1A}" destId="{E872818F-84BB-7F47-AFA7-D198E81AB5CC}" srcOrd="0" destOrd="0" presId="urn:microsoft.com/office/officeart/2008/layout/VerticalCurvedList"/>
    <dgm:cxn modelId="{EB9CBAA2-4784-B54F-B5F0-278F4561C4D9}" type="presParOf" srcId="{C70EEBEA-770D-0A48-90B5-2BD595F94761}" destId="{3C153D50-396C-B44B-8B0F-BD7371E839AA}" srcOrd="7" destOrd="0" presId="urn:microsoft.com/office/officeart/2008/layout/VerticalCurvedList"/>
    <dgm:cxn modelId="{584DC029-C02C-B344-90E7-B40EEE26F9F9}" type="presParOf" srcId="{C70EEBEA-770D-0A48-90B5-2BD595F94761}" destId="{F93F77BE-47EF-574B-8903-799B0493B05A}" srcOrd="8" destOrd="0" presId="urn:microsoft.com/office/officeart/2008/layout/VerticalCurvedList"/>
    <dgm:cxn modelId="{6D1F7825-DA55-2B44-8DDB-9864C213D779}" type="presParOf" srcId="{F93F77BE-47EF-574B-8903-799B0493B05A}" destId="{5C7B50FC-959B-8C46-B0B4-B4D2D659CBF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C1257-73B0-794B-8D92-7D726D1F5B7A}">
      <dsp:nvSpPr>
        <dsp:cNvPr id="0" name=""/>
        <dsp:cNvSpPr/>
      </dsp:nvSpPr>
      <dsp:spPr>
        <a:xfrm>
          <a:off x="-4789152" y="-734025"/>
          <a:ext cx="5704244" cy="5704244"/>
        </a:xfrm>
        <a:prstGeom prst="blockArc">
          <a:avLst>
            <a:gd name="adj1" fmla="val 18900000"/>
            <a:gd name="adj2" fmla="val 2700000"/>
            <a:gd name="adj3" fmla="val 379"/>
          </a:avLst>
        </a:pr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831350-F255-1242-B518-94C24A503B3B}">
      <dsp:nvSpPr>
        <dsp:cNvPr id="0" name=""/>
        <dsp:cNvSpPr/>
      </dsp:nvSpPr>
      <dsp:spPr>
        <a:xfrm>
          <a:off x="479243" y="325678"/>
          <a:ext cx="5792553" cy="65169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17284" tIns="45720" rIns="45720" bIns="45720" numCol="1" spcCol="1270" anchor="ctr" anchorCtr="0">
          <a:noAutofit/>
        </a:bodyPr>
        <a:lstStyle/>
        <a:p>
          <a:pPr marL="0" lvl="0" indent="0" algn="l" defTabSz="800100">
            <a:lnSpc>
              <a:spcPct val="90000"/>
            </a:lnSpc>
            <a:spcBef>
              <a:spcPct val="0"/>
            </a:spcBef>
            <a:spcAft>
              <a:spcPct val="35000"/>
            </a:spcAft>
            <a:buNone/>
          </a:pPr>
          <a:r>
            <a:rPr lang="es-ES_tradnl" sz="1800" kern="1200" noProof="0" dirty="0"/>
            <a:t>Modelo B2B2C para conectar farmacias con consumidores basado en comisiones por transacción.</a:t>
          </a:r>
        </a:p>
      </dsp:txBody>
      <dsp:txXfrm>
        <a:off x="479243" y="325678"/>
        <a:ext cx="5792553" cy="651696"/>
      </dsp:txXfrm>
    </dsp:sp>
    <dsp:sp modelId="{4C67D3A6-4F09-D942-AB07-30399C96F276}">
      <dsp:nvSpPr>
        <dsp:cNvPr id="0" name=""/>
        <dsp:cNvSpPr/>
      </dsp:nvSpPr>
      <dsp:spPr>
        <a:xfrm>
          <a:off x="71933" y="244216"/>
          <a:ext cx="814620" cy="814620"/>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25169C-CB98-A14F-B0A2-85D14FAF30A4}">
      <dsp:nvSpPr>
        <dsp:cNvPr id="0" name=""/>
        <dsp:cNvSpPr/>
      </dsp:nvSpPr>
      <dsp:spPr>
        <a:xfrm>
          <a:off x="852875" y="1303392"/>
          <a:ext cx="5418921" cy="65169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17284" tIns="45720" rIns="45720" bIns="45720" numCol="1" spcCol="1270" anchor="ctr" anchorCtr="0">
          <a:noAutofit/>
        </a:bodyPr>
        <a:lstStyle/>
        <a:p>
          <a:pPr marL="0" lvl="0" indent="0" algn="l" defTabSz="800100">
            <a:lnSpc>
              <a:spcPct val="90000"/>
            </a:lnSpc>
            <a:spcBef>
              <a:spcPct val="0"/>
            </a:spcBef>
            <a:spcAft>
              <a:spcPct val="35000"/>
            </a:spcAft>
            <a:buNone/>
          </a:pPr>
          <a:r>
            <a:rPr lang="es-ES_tradnl" sz="1800" kern="1200" noProof="0" dirty="0"/>
            <a:t>Ayuda a consumidores a agilizar la compra de medicamentos difíciles de localizar.</a:t>
          </a:r>
        </a:p>
      </dsp:txBody>
      <dsp:txXfrm>
        <a:off x="852875" y="1303392"/>
        <a:ext cx="5418921" cy="651696"/>
      </dsp:txXfrm>
    </dsp:sp>
    <dsp:sp modelId="{6FDCC7E0-9406-3B46-9D1C-4EEF305BB30E}">
      <dsp:nvSpPr>
        <dsp:cNvPr id="0" name=""/>
        <dsp:cNvSpPr/>
      </dsp:nvSpPr>
      <dsp:spPr>
        <a:xfrm>
          <a:off x="445565" y="1221930"/>
          <a:ext cx="814620" cy="814620"/>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0E1CE5-FCB5-2240-BB8D-9306A803F370}">
      <dsp:nvSpPr>
        <dsp:cNvPr id="0" name=""/>
        <dsp:cNvSpPr/>
      </dsp:nvSpPr>
      <dsp:spPr>
        <a:xfrm>
          <a:off x="852875" y="2281105"/>
          <a:ext cx="5418921" cy="65169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17284" tIns="45720" rIns="45720" bIns="45720" numCol="1" spcCol="1270" anchor="ctr" anchorCtr="0">
          <a:noAutofit/>
        </a:bodyPr>
        <a:lstStyle/>
        <a:p>
          <a:pPr marL="0" lvl="0" indent="0" algn="l" defTabSz="800100">
            <a:lnSpc>
              <a:spcPct val="90000"/>
            </a:lnSpc>
            <a:spcBef>
              <a:spcPct val="0"/>
            </a:spcBef>
            <a:spcAft>
              <a:spcPct val="35000"/>
            </a:spcAft>
            <a:buNone/>
          </a:pPr>
          <a:r>
            <a:rPr lang="es-ES_tradnl" sz="1800" kern="1200" noProof="0" dirty="0"/>
            <a:t>Brinda un nuevo canal de ventas digitales a farmacias aliadas.</a:t>
          </a:r>
        </a:p>
      </dsp:txBody>
      <dsp:txXfrm>
        <a:off x="852875" y="2281105"/>
        <a:ext cx="5418921" cy="651696"/>
      </dsp:txXfrm>
    </dsp:sp>
    <dsp:sp modelId="{E872818F-84BB-7F47-AFA7-D198E81AB5CC}">
      <dsp:nvSpPr>
        <dsp:cNvPr id="0" name=""/>
        <dsp:cNvSpPr/>
      </dsp:nvSpPr>
      <dsp:spPr>
        <a:xfrm>
          <a:off x="445565" y="2199643"/>
          <a:ext cx="814620" cy="814620"/>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C153D50-396C-B44B-8B0F-BD7371E839AA}">
      <dsp:nvSpPr>
        <dsp:cNvPr id="0" name=""/>
        <dsp:cNvSpPr/>
      </dsp:nvSpPr>
      <dsp:spPr>
        <a:xfrm>
          <a:off x="479243" y="3258819"/>
          <a:ext cx="5792553" cy="65169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17284" tIns="45720" rIns="45720" bIns="45720" numCol="1" spcCol="1270" anchor="ctr" anchorCtr="0">
          <a:noAutofit/>
        </a:bodyPr>
        <a:lstStyle/>
        <a:p>
          <a:pPr marL="0" lvl="0" indent="0" algn="l" defTabSz="800100">
            <a:lnSpc>
              <a:spcPct val="90000"/>
            </a:lnSpc>
            <a:spcBef>
              <a:spcPct val="0"/>
            </a:spcBef>
            <a:spcAft>
              <a:spcPct val="35000"/>
            </a:spcAft>
            <a:buNone/>
          </a:pPr>
          <a:r>
            <a:rPr lang="es-ES_tradnl" sz="1800" kern="1200" noProof="0" dirty="0"/>
            <a:t>Ofrece Modelo subscripción para descuentos especiales y garantizar compras recurrentes de medicamentos.</a:t>
          </a:r>
        </a:p>
      </dsp:txBody>
      <dsp:txXfrm>
        <a:off x="479243" y="3258819"/>
        <a:ext cx="5792553" cy="651696"/>
      </dsp:txXfrm>
    </dsp:sp>
    <dsp:sp modelId="{5C7B50FC-959B-8C46-B0B4-B4D2D659CBF3}">
      <dsp:nvSpPr>
        <dsp:cNvPr id="0" name=""/>
        <dsp:cNvSpPr/>
      </dsp:nvSpPr>
      <dsp:spPr>
        <a:xfrm>
          <a:off x="71933" y="3177357"/>
          <a:ext cx="814620" cy="814620"/>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079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3585149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este slide, vamos a repasar la hoja de ruta de Farmacity en los próximos años. 
Comenzando con el año 2023, es fundamental establecer una definición clara del modelo de negocio de Farmacity. Esto nos permitirá tener una base sólida para todas las iniciativas futuras.
En enero de 2024, nos enfocaremos en el desarrollo de nuestra plataforma digital. Esta plataforma incluirá funciones innovadoras que permitirán a los usuarios comparar precios y validar recetas, mejorando así la experiencia del cliente.
Luego, en mayo de 2024, planeamos lanzar la plataforma Farmacity al público. Este será un hito importante que marcará nuestra entrada en el mercado digital.
Mirando hacia 2025, tenemos la ambición de expandirnos regionalmente hacia Centroamérica. Esto se logrará a través de nuevas alianzas estratégicas que fortalecerán nuestra presencia en la región.
Finalmente, para el año 2030, nuestra meta es consolidar a Farmacity como el líder en el e-commerce farmacéutico en toda la región. Este objetivo nos guiará en todas nuestras decisiones y estrategias a lo largo de este camino.</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7372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este slide, vamos a repasar la hoja de ruta de Farmacity en los próximos años. 
Comenzando con el año 2023, es fundamental establecer una definición clara del modelo de negocio de Farmacity. Esto nos permitirá tener una base sólida para todas las iniciativas futuras.
En enero de 2024, nos enfocaremos en el desarrollo de nuestra plataforma digital. Esta plataforma incluirá funciones innovadoras que permitirán a los usuarios comparar precios y validar recetas, mejorando así la experiencia del cliente.
Luego, en mayo de 2024, planeamos lanzar la plataforma Farmacity al público. Este será un hito importante que marcará nuestra entrada en el mercado digital.
Mirando hacia 2025, tenemos la ambición de expandirnos regionalmente hacia Centroamérica. Esto se logrará a través de nuevas alianzas estratégicas que fortalecerán nuestra presencia en la región.
Finalmente, para el año 2030, nuestra meta es consolidar a Farmacity como el líder en el e-commerce farmacéutico en toda la región. Este objetivo nos guiará en todas nuestras decisiones y estrategias a lo largo de este camino.</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este slide, vamos a repasar la hoja de ruta de Farmacity en los próximos años. 
Comenzando con el año 2023, es fundamental establecer una definición clara del modelo de negocio de Farmacity. Esto nos permitirá tener una base sólida para todas las iniciativas futuras.
En enero de 2024, nos enfocaremos en el desarrollo de nuestra plataforma digital. Esta plataforma incluirá funciones innovadoras que permitirán a los usuarios comparar precios y validar recetas, mejorando así la experiencia del cliente.
Luego, en mayo de 2024, planeamos lanzar la plataforma Farmacity al público. Este será un hito importante que marcará nuestra entrada en el mercado digital.
Mirando hacia 2025, tenemos la ambición de expandirnos regionalmente hacia Centroamérica. Esto se logrará a través de nuevas alianzas estratégicas que fortalecerán nuestra presencia en la región.
Finalmente, para el año 2030, nuestra meta es consolidar a Farmacity como el líder en el e-commerce farmacéutico en toda la región. Este objetivo nos guiará en todas nuestras decisiones y estrategias a lo largo de este camino.</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779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226706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48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80016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esta diapositiva, vamos a explorar varias características clave de nuestra plataforma.
Primero, la **Comparación de Precios**. Esta función permite a los usuarios ver precios en tiempo real de diferentes farmacias, lo que facilita la elección de la opción más económica. Esto es especialmente útil para aquellos que buscan maximizar su ahorro en medicamentos.
A continuación, tenemos la **Entrega Rápida**. Ofrecemos opciones de entrega a domicilio en tiempos reducidos, asegurando que los productos lleguen de manera eficiente. Esto es fundamental para aquellos que necesitan sus medicamentos de manera urgente.
La tercera característica es el **Reabastecimiento Automático**. Los usuarios pueden optar por un servicio de reabastecimiento automático, lo que garantiza la disponibilidad continua de medicamentos esenciales. Esto elimina la preocupación de quedarse sin medicamentos importantes.
También contamos con **Acceso a Farmacias Cercanas**. Nuestra plataforma conecta a los usuarios con farmacias autorizadas en su área, facilitando la compra de medicamentos sin desplazamientos largos. Esto es especialmente conveniente para quienes tienen movilidad limitada.
La **Validación de Recetas Electrónicas** es otra característica importante. Permite la validación digital de recetas de manera segura, asegurando que los usuarios reciban los medicamentos correctos. Esto ayuda a prevenir errores y mejora la seguridad del paciente.
Finalmente, hablamos de **Ahorro y Comodidad**. Nuestra plataforma proporciona un ahorro significativo en tiempo y costos de transporte, y es fácil de usar y accesible para todos. Esto hace que la experiencia de compra de medicamentos sea mucho más sencilla y eficiente.
En resumen, estas características están diseñadas para mejorar la experiencia del usuario y garantizar que obtengan los medicamentos que necesitan de la manera más conveniente y económica posible.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6894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8.png"/><Relationship Id="rId1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image" Target="../media/image7.svg"/><Relationship Id="rId17"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11.sv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6.png"/><Relationship Id="rId5" Type="http://schemas.openxmlformats.org/officeDocument/2006/relationships/diagramLayout" Target="../diagrams/layout1.xm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png"/><Relationship Id="rId1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ext 4"/>
          <p:cNvSpPr/>
          <p:nvPr/>
        </p:nvSpPr>
        <p:spPr>
          <a:xfrm>
            <a:off x="570883" y="846788"/>
            <a:ext cx="6536724" cy="1513702"/>
          </a:xfrm>
          <a:custGeom>
            <a:avLst/>
            <a:gdLst/>
            <a:ahLst/>
            <a:cxnLst/>
            <a:rect l="l" t="t" r="r" b="b"/>
            <a:pathLst>
              <a:path w="10728960" h="3529224">
                <a:moveTo>
                  <a:pt x="0" y="3529224"/>
                </a:moveTo>
                <a:lnTo>
                  <a:pt x="0" y="0"/>
                </a:lnTo>
                <a:lnTo>
                  <a:pt x="10728960" y="0"/>
                </a:lnTo>
                <a:lnTo>
                  <a:pt x="10728960" y="3529224"/>
                </a:lnTo>
                <a:lnTo>
                  <a:pt x="0" y="3529224"/>
                </a:lnTo>
              </a:path>
            </a:pathLst>
          </a:custGeom>
          <a:noFill/>
          <a:ln/>
        </p:spPr>
        <p:txBody>
          <a:bodyPr wrap="square" lIns="0" tIns="0" rIns="0" bIns="0" rtlCol="0" anchor="b"/>
          <a:lstStyle/>
          <a:p>
            <a:pPr marL="0" indent="0">
              <a:lnSpc>
                <a:spcPct val="90000"/>
              </a:lnSpc>
              <a:buNone/>
            </a:pPr>
            <a:r>
              <a:rPr lang="es-ES_tradnl" sz="4800" dirty="0"/>
              <a:t>Farmacity</a:t>
            </a:r>
          </a:p>
          <a:p>
            <a:pPr marL="0" indent="0">
              <a:lnSpc>
                <a:spcPct val="90000"/>
              </a:lnSpc>
              <a:buNone/>
            </a:pPr>
            <a:endParaRPr lang="es-ES_tradnl" sz="1400" dirty="0"/>
          </a:p>
          <a:p>
            <a:pPr marL="0" indent="0">
              <a:lnSpc>
                <a:spcPct val="90000"/>
              </a:lnSpc>
              <a:buNone/>
            </a:pPr>
            <a:r>
              <a:rPr lang="es-ES_tradnl" sz="3200" i="1" dirty="0"/>
              <a:t>“Conectando personas y medicinas”.</a:t>
            </a:r>
          </a:p>
        </p:txBody>
      </p:sp>
      <p:sp>
        <p:nvSpPr>
          <p:cNvPr id="7" name="Text 5"/>
          <p:cNvSpPr/>
          <p:nvPr/>
        </p:nvSpPr>
        <p:spPr>
          <a:xfrm>
            <a:off x="966299" y="506359"/>
            <a:ext cx="1097280" cy="1097280"/>
          </a:xfrm>
          <a:custGeom>
            <a:avLst/>
            <a:gdLst/>
            <a:ahLst/>
            <a:cxnLst/>
            <a:rect l="l" t="t" r="r" b="b"/>
            <a:pathLst>
              <a:path w="1097280" h="1097280">
                <a:moveTo>
                  <a:pt x="0" y="1097280"/>
                </a:moveTo>
                <a:lnTo>
                  <a:pt x="0" y="0"/>
                </a:lnTo>
                <a:lnTo>
                  <a:pt x="1097280" y="0"/>
                </a:lnTo>
                <a:lnTo>
                  <a:pt x="1097280" y="1097280"/>
                </a:lnTo>
                <a:lnTo>
                  <a:pt x="0" y="1097280"/>
                </a:lnTo>
              </a:path>
            </a:pathLst>
          </a:custGeom>
          <a:noFill/>
          <a:ln/>
        </p:spPr>
        <p:txBody>
          <a:bodyPr wrap="square" lIns="90000" tIns="46800" rIns="90000" bIns="46800" rtlCol="0" anchor="ctr"/>
          <a:lstStyle/>
          <a:p>
            <a:pPr marL="0" indent="0">
              <a:buNone/>
            </a:pPr>
            <a:endParaRPr lang="en-US" dirty="0"/>
          </a:p>
        </p:txBody>
      </p:sp>
      <p:sp>
        <p:nvSpPr>
          <p:cNvPr id="8" name="Text 6"/>
          <p:cNvSpPr/>
          <p:nvPr/>
        </p:nvSpPr>
        <p:spPr>
          <a:xfrm>
            <a:off x="570883" y="3429000"/>
            <a:ext cx="5014371" cy="613943"/>
          </a:xfrm>
          <a:custGeom>
            <a:avLst/>
            <a:gdLst/>
            <a:ahLst/>
            <a:cxnLst/>
            <a:rect l="l" t="t" r="r" b="b"/>
            <a:pathLst>
              <a:path w="10728960" h="823339">
                <a:moveTo>
                  <a:pt x="0" y="823339"/>
                </a:moveTo>
                <a:lnTo>
                  <a:pt x="0" y="0"/>
                </a:lnTo>
                <a:lnTo>
                  <a:pt x="10728960" y="0"/>
                </a:lnTo>
                <a:lnTo>
                  <a:pt x="10728960" y="823339"/>
                </a:lnTo>
                <a:lnTo>
                  <a:pt x="0" y="823339"/>
                </a:lnTo>
              </a:path>
            </a:pathLst>
          </a:custGeom>
          <a:noFill/>
          <a:ln/>
        </p:spPr>
        <p:txBody>
          <a:bodyPr wrap="square" lIns="0" tIns="0" rIns="0" bIns="0" rtlCol="0" anchor="t"/>
          <a:lstStyle/>
          <a:p>
            <a:pPr>
              <a:spcBef>
                <a:spcPts val="1000"/>
              </a:spcBef>
            </a:pPr>
            <a:r>
              <a:rPr lang="es-ES_tradnl" sz="1600" dirty="0">
                <a:latin typeface="outfit semibold" pitchFamily="34" charset="0"/>
                <a:ea typeface="outfit semibold" pitchFamily="34" charset="-122"/>
                <a:cs typeface="outfit semibold" pitchFamily="34" charset="-120"/>
              </a:rPr>
              <a:t>Un modelo de negocio digital especializado en servicios de e-commerce farmacéutico en Panamá.</a:t>
            </a:r>
            <a:endParaRPr lang="es-ES_tradnl" sz="1600" dirty="0"/>
          </a:p>
        </p:txBody>
      </p:sp>
      <p:sp>
        <p:nvSpPr>
          <p:cNvPr id="9" name="TextBox 8">
            <a:extLst>
              <a:ext uri="{FF2B5EF4-FFF2-40B4-BE49-F238E27FC236}">
                <a16:creationId xmlns:a16="http://schemas.microsoft.com/office/drawing/2014/main" id="{08E0B60E-C36A-8363-B432-2822372960D3}"/>
              </a:ext>
            </a:extLst>
          </p:cNvPr>
          <p:cNvSpPr txBox="1"/>
          <p:nvPr/>
        </p:nvSpPr>
        <p:spPr>
          <a:xfrm>
            <a:off x="-1313234" y="2850204"/>
            <a:ext cx="184731" cy="369332"/>
          </a:xfrm>
          <a:prstGeom prst="rect">
            <a:avLst/>
          </a:prstGeom>
          <a:noFill/>
        </p:spPr>
        <p:txBody>
          <a:bodyPr wrap="none" rtlCol="0">
            <a:spAutoFit/>
          </a:bodyPr>
          <a:lstStyle/>
          <a:p>
            <a:endParaRPr lang="es-ES_tradnl" dirty="0"/>
          </a:p>
        </p:txBody>
      </p:sp>
      <p:pic>
        <p:nvPicPr>
          <p:cNvPr id="13" name="Picture 12">
            <a:extLst>
              <a:ext uri="{FF2B5EF4-FFF2-40B4-BE49-F238E27FC236}">
                <a16:creationId xmlns:a16="http://schemas.microsoft.com/office/drawing/2014/main" id="{721CF3CE-FF4D-247C-BDB2-F2C0F97388AB}"/>
              </a:ext>
            </a:extLst>
          </p:cNvPr>
          <p:cNvPicPr>
            <a:picLocks noChangeAspect="1"/>
          </p:cNvPicPr>
          <p:nvPr/>
        </p:nvPicPr>
        <p:blipFill rotWithShape="1">
          <a:blip r:embed="rId4"/>
          <a:srcRect l="2478" r="13767" b="28840"/>
          <a:stretch/>
        </p:blipFill>
        <p:spPr>
          <a:xfrm>
            <a:off x="1" y="5344298"/>
            <a:ext cx="1781626" cy="1513702"/>
          </a:xfrm>
          <a:prstGeom prst="rect">
            <a:avLst/>
          </a:prstGeom>
        </p:spPr>
      </p:pic>
      <p:pic>
        <p:nvPicPr>
          <p:cNvPr id="15" name="Picture 14">
            <a:extLst>
              <a:ext uri="{FF2B5EF4-FFF2-40B4-BE49-F238E27FC236}">
                <a16:creationId xmlns:a16="http://schemas.microsoft.com/office/drawing/2014/main" id="{10902AC2-A140-8714-C462-1E97F5C8BBD5}"/>
              </a:ext>
            </a:extLst>
          </p:cNvPr>
          <p:cNvPicPr>
            <a:picLocks noChangeAspect="1"/>
          </p:cNvPicPr>
          <p:nvPr/>
        </p:nvPicPr>
        <p:blipFill>
          <a:blip r:embed="rId5"/>
          <a:stretch>
            <a:fillRect/>
          </a:stretch>
        </p:blipFill>
        <p:spPr>
          <a:xfrm>
            <a:off x="3082393" y="506359"/>
            <a:ext cx="1513703" cy="1513703"/>
          </a:xfrm>
          <a:prstGeom prst="rect">
            <a:avLst/>
          </a:prstGeom>
        </p:spPr>
      </p:pic>
    </p:spTree>
    <p:extLst>
      <p:ext uri="{BB962C8B-B14F-4D97-AF65-F5344CB8AC3E}">
        <p14:creationId xmlns:p14="http://schemas.microsoft.com/office/powerpoint/2010/main" val="307597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1164617"/>
            <a:ext cx="10972800" cy="10672"/>
          </a:xfrm>
          <a:custGeom>
            <a:avLst/>
            <a:gdLst/>
            <a:ahLst/>
            <a:cxnLst/>
            <a:rect l="l" t="t" r="r" b="b"/>
            <a:pathLst>
              <a:path w="10972800" h="10672">
                <a:moveTo>
                  <a:pt x="0" y="0"/>
                </a:moveTo>
                <a:lnTo>
                  <a:pt x="10972800" y="0"/>
                </a:lnTo>
              </a:path>
            </a:pathLst>
          </a:custGeom>
          <a:noFill/>
          <a:ln w="25400">
            <a:solidFill>
              <a:srgbClr val="EAECF0"/>
            </a:solidFill>
          </a:ln>
        </p:spPr>
        <p:txBody>
          <a:bodyPr wrap="square" lIns="90000" tIns="46800" rIns="90000" bIns="46800" rtlCol="0" anchor="ctr"/>
          <a:lstStyle/>
          <a:p>
            <a:pPr marL="0" indent="0" algn="ctr">
              <a:lnSpc>
                <a:spcPct val="83333"/>
              </a:lnSpc>
              <a:buNone/>
            </a:pPr>
            <a:endParaRPr lang="en-US" sz="1800" dirty="0"/>
          </a:p>
        </p:txBody>
      </p:sp>
      <p:sp>
        <p:nvSpPr>
          <p:cNvPr id="15" name="Text 13"/>
          <p:cNvSpPr/>
          <p:nvPr/>
        </p:nvSpPr>
        <p:spPr>
          <a:xfrm>
            <a:off x="609600" y="1"/>
            <a:ext cx="10972800" cy="1034799"/>
          </a:xfrm>
          <a:custGeom>
            <a:avLst/>
            <a:gdLst/>
            <a:ahLst/>
            <a:cxnLst/>
            <a:rect l="l" t="t" r="r" b="b"/>
            <a:pathLst>
              <a:path w="10972800" h="1034799">
                <a:moveTo>
                  <a:pt x="0" y="1034799"/>
                </a:moveTo>
                <a:lnTo>
                  <a:pt x="0" y="0"/>
                </a:lnTo>
                <a:lnTo>
                  <a:pt x="10972800" y="0"/>
                </a:lnTo>
                <a:lnTo>
                  <a:pt x="10972800"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Proyección de crecimiento y ventas</a:t>
            </a:r>
            <a:endParaRPr lang="es-ES_tradnl" sz="2400" dirty="0"/>
          </a:p>
        </p:txBody>
      </p:sp>
      <p:sp>
        <p:nvSpPr>
          <p:cNvPr id="57" name="Text 36">
            <a:extLst>
              <a:ext uri="{FF2B5EF4-FFF2-40B4-BE49-F238E27FC236}">
                <a16:creationId xmlns:a16="http://schemas.microsoft.com/office/drawing/2014/main" id="{A8B6490F-1ED3-0995-917A-1C6713172400}"/>
              </a:ext>
            </a:extLst>
          </p:cNvPr>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58" name="Picture 57">
            <a:extLst>
              <a:ext uri="{FF2B5EF4-FFF2-40B4-BE49-F238E27FC236}">
                <a16:creationId xmlns:a16="http://schemas.microsoft.com/office/drawing/2014/main" id="{4755DE25-9769-4EEB-64BF-D308D326C439}"/>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3" name="Text 2">
            <a:extLst>
              <a:ext uri="{FF2B5EF4-FFF2-40B4-BE49-F238E27FC236}">
                <a16:creationId xmlns:a16="http://schemas.microsoft.com/office/drawing/2014/main" id="{E1918899-6876-F96E-36F7-0FF5AD4BB610}"/>
              </a:ext>
            </a:extLst>
          </p:cNvPr>
          <p:cNvSpPr/>
          <p:nvPr/>
        </p:nvSpPr>
        <p:spPr>
          <a:xfrm>
            <a:off x="2600856" y="3937739"/>
            <a:ext cx="6990288" cy="0"/>
          </a:xfrm>
          <a:custGeom>
            <a:avLst/>
            <a:gdLst/>
            <a:ahLst/>
            <a:cxnLst/>
            <a:rect l="l" t="t" r="r" b="b"/>
            <a:pathLst>
              <a:path w="6990288">
                <a:moveTo>
                  <a:pt x="0" y="0"/>
                </a:moveTo>
                <a:lnTo>
                  <a:pt x="6990288" y="0"/>
                </a:lnTo>
              </a:path>
            </a:pathLst>
          </a:custGeom>
          <a:noFill/>
          <a:ln w="28575">
            <a:solidFill>
              <a:srgbClr val="00B0F0"/>
            </a:solidFill>
          </a:ln>
        </p:spPr>
        <p:txBody>
          <a:bodyPr wrap="square" lIns="0" tIns="0" rIns="0" bIns="0" rtlCol="0" anchor="ctr"/>
          <a:lstStyle/>
          <a:p>
            <a:pPr marL="0" indent="0">
              <a:buNone/>
            </a:pPr>
            <a:endParaRPr lang="en-US" dirty="0"/>
          </a:p>
        </p:txBody>
      </p:sp>
      <p:sp>
        <p:nvSpPr>
          <p:cNvPr id="4" name="Text 3">
            <a:extLst>
              <a:ext uri="{FF2B5EF4-FFF2-40B4-BE49-F238E27FC236}">
                <a16:creationId xmlns:a16="http://schemas.microsoft.com/office/drawing/2014/main" id="{0AD8183A-9A1B-7C97-17F7-9FF513CAE956}"/>
              </a:ext>
            </a:extLst>
          </p:cNvPr>
          <p:cNvSpPr/>
          <p:nvPr/>
        </p:nvSpPr>
        <p:spPr>
          <a:xfrm flipV="1">
            <a:off x="6096000" y="3395554"/>
            <a:ext cx="0" cy="267604"/>
          </a:xfrm>
          <a:custGeom>
            <a:avLst/>
            <a:gdLst/>
            <a:ahLst/>
            <a:cxnLst/>
            <a:rect l="l" t="t" r="r" b="b"/>
            <a:pathLst>
              <a:path h="267604">
                <a:moveTo>
                  <a:pt x="0" y="0"/>
                </a:moveTo>
                <a:lnTo>
                  <a:pt x="0" y="267604"/>
                </a:lnTo>
              </a:path>
            </a:pathLst>
          </a:custGeom>
          <a:noFill/>
          <a:ln w="28575">
            <a:solidFill>
              <a:srgbClr val="00B0F0"/>
            </a:solidFill>
          </a:ln>
        </p:spPr>
        <p:txBody>
          <a:bodyPr wrap="square" lIns="0" tIns="0" rIns="0" bIns="0" rtlCol="0" anchor="ctr"/>
          <a:lstStyle/>
          <a:p>
            <a:pPr marL="0" indent="0">
              <a:buNone/>
            </a:pPr>
            <a:endParaRPr lang="en-US" dirty="0"/>
          </a:p>
        </p:txBody>
      </p:sp>
      <p:sp>
        <p:nvSpPr>
          <p:cNvPr id="5" name="Text 4">
            <a:extLst>
              <a:ext uri="{FF2B5EF4-FFF2-40B4-BE49-F238E27FC236}">
                <a16:creationId xmlns:a16="http://schemas.microsoft.com/office/drawing/2014/main" id="{AD071155-7385-1CDA-83FD-AE788C71A65E}"/>
              </a:ext>
            </a:extLst>
          </p:cNvPr>
          <p:cNvSpPr/>
          <p:nvPr/>
        </p:nvSpPr>
        <p:spPr>
          <a:xfrm flipV="1">
            <a:off x="2280816" y="3395554"/>
            <a:ext cx="0" cy="267604"/>
          </a:xfrm>
          <a:custGeom>
            <a:avLst/>
            <a:gdLst/>
            <a:ahLst/>
            <a:cxnLst/>
            <a:rect l="l" t="t" r="r" b="b"/>
            <a:pathLst>
              <a:path h="267604">
                <a:moveTo>
                  <a:pt x="0" y="0"/>
                </a:moveTo>
                <a:lnTo>
                  <a:pt x="0" y="267604"/>
                </a:lnTo>
              </a:path>
            </a:pathLst>
          </a:custGeom>
          <a:noFill/>
          <a:ln w="28575">
            <a:solidFill>
              <a:srgbClr val="00B0F0"/>
            </a:solidFill>
          </a:ln>
        </p:spPr>
        <p:txBody>
          <a:bodyPr wrap="square" lIns="0" tIns="0" rIns="0" bIns="0" rtlCol="0" anchor="ctr"/>
          <a:lstStyle/>
          <a:p>
            <a:pPr marL="0" indent="0">
              <a:buNone/>
            </a:pPr>
            <a:endParaRPr lang="en-US" dirty="0"/>
          </a:p>
        </p:txBody>
      </p:sp>
      <p:sp>
        <p:nvSpPr>
          <p:cNvPr id="6" name="Text 5">
            <a:extLst>
              <a:ext uri="{FF2B5EF4-FFF2-40B4-BE49-F238E27FC236}">
                <a16:creationId xmlns:a16="http://schemas.microsoft.com/office/drawing/2014/main" id="{C7FC40E7-C9C2-05EE-FA24-E869070A5151}"/>
              </a:ext>
            </a:extLst>
          </p:cNvPr>
          <p:cNvSpPr/>
          <p:nvPr/>
        </p:nvSpPr>
        <p:spPr>
          <a:xfrm flipV="1">
            <a:off x="9911184" y="3395554"/>
            <a:ext cx="0" cy="267604"/>
          </a:xfrm>
          <a:custGeom>
            <a:avLst/>
            <a:gdLst/>
            <a:ahLst/>
            <a:cxnLst/>
            <a:rect l="l" t="t" r="r" b="b"/>
            <a:pathLst>
              <a:path h="267604">
                <a:moveTo>
                  <a:pt x="0" y="0"/>
                </a:moveTo>
                <a:lnTo>
                  <a:pt x="0" y="267604"/>
                </a:lnTo>
              </a:path>
            </a:pathLst>
          </a:custGeom>
          <a:noFill/>
          <a:ln w="28575">
            <a:solidFill>
              <a:srgbClr val="00B0F0"/>
            </a:solidFill>
          </a:ln>
        </p:spPr>
        <p:txBody>
          <a:bodyPr wrap="square" lIns="0" tIns="0" rIns="0" bIns="0" rtlCol="0" anchor="ctr"/>
          <a:lstStyle/>
          <a:p>
            <a:pPr marL="0" indent="0">
              <a:buNone/>
            </a:pPr>
            <a:endParaRPr lang="en-US" dirty="0"/>
          </a:p>
        </p:txBody>
      </p:sp>
      <p:sp>
        <p:nvSpPr>
          <p:cNvPr id="7" name="Text 6">
            <a:extLst>
              <a:ext uri="{FF2B5EF4-FFF2-40B4-BE49-F238E27FC236}">
                <a16:creationId xmlns:a16="http://schemas.microsoft.com/office/drawing/2014/main" id="{196DC244-1A89-4E83-A34F-5E580AE097AE}"/>
              </a:ext>
            </a:extLst>
          </p:cNvPr>
          <p:cNvSpPr/>
          <p:nvPr/>
        </p:nvSpPr>
        <p:spPr>
          <a:xfrm flipV="1">
            <a:off x="4188408" y="4209862"/>
            <a:ext cx="0" cy="267604"/>
          </a:xfrm>
          <a:custGeom>
            <a:avLst/>
            <a:gdLst/>
            <a:ahLst/>
            <a:cxnLst/>
            <a:rect l="l" t="t" r="r" b="b"/>
            <a:pathLst>
              <a:path h="267604">
                <a:moveTo>
                  <a:pt x="0" y="0"/>
                </a:moveTo>
                <a:lnTo>
                  <a:pt x="0" y="267604"/>
                </a:lnTo>
              </a:path>
            </a:pathLst>
          </a:custGeom>
          <a:ln/>
        </p:spPr>
        <p:style>
          <a:lnRef idx="3">
            <a:schemeClr val="accent5"/>
          </a:lnRef>
          <a:fillRef idx="0">
            <a:schemeClr val="accent5"/>
          </a:fillRef>
          <a:effectRef idx="2">
            <a:schemeClr val="accent5"/>
          </a:effectRef>
          <a:fontRef idx="minor">
            <a:schemeClr val="tx1"/>
          </a:fontRef>
        </p:style>
        <p:txBody>
          <a:bodyPr wrap="square" lIns="0" tIns="0" rIns="0" bIns="0" rtlCol="0" anchor="ctr"/>
          <a:lstStyle/>
          <a:p>
            <a:pPr marL="0" indent="0">
              <a:buNone/>
            </a:pPr>
            <a:endParaRPr lang="en-US" dirty="0"/>
          </a:p>
        </p:txBody>
      </p:sp>
      <p:sp>
        <p:nvSpPr>
          <p:cNvPr id="8" name="Text 7">
            <a:extLst>
              <a:ext uri="{FF2B5EF4-FFF2-40B4-BE49-F238E27FC236}">
                <a16:creationId xmlns:a16="http://schemas.microsoft.com/office/drawing/2014/main" id="{17E5F4FC-2472-1FEA-6E53-1DC430CC2F9E}"/>
              </a:ext>
            </a:extLst>
          </p:cNvPr>
          <p:cNvSpPr/>
          <p:nvPr/>
        </p:nvSpPr>
        <p:spPr>
          <a:xfrm flipV="1">
            <a:off x="8003592" y="4209862"/>
            <a:ext cx="0" cy="267604"/>
          </a:xfrm>
          <a:custGeom>
            <a:avLst/>
            <a:gdLst/>
            <a:ahLst/>
            <a:cxnLst/>
            <a:rect l="l" t="t" r="r" b="b"/>
            <a:pathLst>
              <a:path h="267604">
                <a:moveTo>
                  <a:pt x="0" y="0"/>
                </a:moveTo>
                <a:lnTo>
                  <a:pt x="0" y="267604"/>
                </a:lnTo>
              </a:path>
            </a:pathLst>
          </a:custGeom>
          <a:noFill/>
          <a:ln w="28575">
            <a:solidFill>
              <a:srgbClr val="00B0F0"/>
            </a:solidFill>
          </a:ln>
        </p:spPr>
        <p:txBody>
          <a:bodyPr wrap="square" lIns="0" tIns="0" rIns="0" bIns="0" rtlCol="0" anchor="ctr"/>
          <a:lstStyle/>
          <a:p>
            <a:pPr marL="0" indent="0">
              <a:buNone/>
            </a:pPr>
            <a:endParaRPr lang="en-US" dirty="0"/>
          </a:p>
        </p:txBody>
      </p:sp>
      <p:sp>
        <p:nvSpPr>
          <p:cNvPr id="9" name="Text 8">
            <a:extLst>
              <a:ext uri="{FF2B5EF4-FFF2-40B4-BE49-F238E27FC236}">
                <a16:creationId xmlns:a16="http://schemas.microsoft.com/office/drawing/2014/main" id="{05E447A4-C1CD-452A-391D-A771F2EF75EF}"/>
              </a:ext>
            </a:extLst>
          </p:cNvPr>
          <p:cNvSpPr/>
          <p:nvPr/>
        </p:nvSpPr>
        <p:spPr>
          <a:xfrm>
            <a:off x="1960776" y="3617699"/>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00B0F0"/>
          </a:solidFill>
          <a:ln w="38100">
            <a:solidFill>
              <a:schemeClr val="bg1"/>
            </a:solidFill>
          </a:ln>
          <a:effectLst>
            <a:outerShdw blurRad="104775" dist="13" dir="2700000" algn="bl" rotWithShape="0">
              <a:srgbClr val="000000">
                <a:alpha val="25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0" name="Text 9">
            <a:extLst>
              <a:ext uri="{FF2B5EF4-FFF2-40B4-BE49-F238E27FC236}">
                <a16:creationId xmlns:a16="http://schemas.microsoft.com/office/drawing/2014/main" id="{C5C868E8-9891-E97E-7B67-95A8DDCA5951}"/>
              </a:ext>
            </a:extLst>
          </p:cNvPr>
          <p:cNvSpPr/>
          <p:nvPr/>
        </p:nvSpPr>
        <p:spPr>
          <a:xfrm>
            <a:off x="5775960" y="3617699"/>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00B0F0"/>
          </a:solidFill>
          <a:ln w="38100">
            <a:solidFill>
              <a:schemeClr val="bg1"/>
            </a:solidFill>
          </a:ln>
          <a:effectLst>
            <a:outerShdw blurRad="104775" dist="13" dir="2700000" algn="bl" rotWithShape="0">
              <a:srgbClr val="000000">
                <a:alpha val="25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1" name="Text 10">
            <a:extLst>
              <a:ext uri="{FF2B5EF4-FFF2-40B4-BE49-F238E27FC236}">
                <a16:creationId xmlns:a16="http://schemas.microsoft.com/office/drawing/2014/main" id="{3D1C9B6B-79E5-E701-7039-7868D04036F9}"/>
              </a:ext>
            </a:extLst>
          </p:cNvPr>
          <p:cNvSpPr/>
          <p:nvPr/>
        </p:nvSpPr>
        <p:spPr>
          <a:xfrm>
            <a:off x="9591144" y="3617699"/>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00B0F0"/>
          </a:solidFill>
          <a:ln w="38100">
            <a:solidFill>
              <a:schemeClr val="bg1"/>
            </a:solidFill>
          </a:ln>
          <a:effectLst>
            <a:outerShdw blurRad="104775" dist="13" dir="2700000" algn="bl" rotWithShape="0">
              <a:srgbClr val="000000">
                <a:alpha val="25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2" name="Text 11">
            <a:extLst>
              <a:ext uri="{FF2B5EF4-FFF2-40B4-BE49-F238E27FC236}">
                <a16:creationId xmlns:a16="http://schemas.microsoft.com/office/drawing/2014/main" id="{5F01179B-B3FE-AF4F-530F-D8B0EAA67E06}"/>
              </a:ext>
            </a:extLst>
          </p:cNvPr>
          <p:cNvSpPr/>
          <p:nvPr/>
        </p:nvSpPr>
        <p:spPr>
          <a:xfrm>
            <a:off x="3868368" y="3617699"/>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00B0F0"/>
          </a:solidFill>
          <a:ln w="38100">
            <a:solidFill>
              <a:schemeClr val="bg1"/>
            </a:solidFill>
          </a:ln>
          <a:effectLst>
            <a:outerShdw blurRad="104775" dist="13" dir="2700000" algn="bl" rotWithShape="0">
              <a:srgbClr val="000000">
                <a:alpha val="25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3" name="Text 12">
            <a:extLst>
              <a:ext uri="{FF2B5EF4-FFF2-40B4-BE49-F238E27FC236}">
                <a16:creationId xmlns:a16="http://schemas.microsoft.com/office/drawing/2014/main" id="{EB347051-5A8F-2541-D3FF-B49A9C1CE041}"/>
              </a:ext>
            </a:extLst>
          </p:cNvPr>
          <p:cNvSpPr/>
          <p:nvPr/>
        </p:nvSpPr>
        <p:spPr>
          <a:xfrm>
            <a:off x="7683552" y="3617699"/>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00B0F0"/>
          </a:solidFill>
          <a:ln w="38100">
            <a:solidFill>
              <a:schemeClr val="bg1"/>
            </a:solidFill>
          </a:ln>
          <a:effectLst>
            <a:outerShdw blurRad="104775" dist="13" dir="2700000" algn="bl" rotWithShape="0">
              <a:srgbClr val="000000">
                <a:alpha val="25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4" name="Text 13">
            <a:extLst>
              <a:ext uri="{FF2B5EF4-FFF2-40B4-BE49-F238E27FC236}">
                <a16:creationId xmlns:a16="http://schemas.microsoft.com/office/drawing/2014/main" id="{530CC186-CF5E-58DE-2D75-37459AAB8F23}"/>
              </a:ext>
            </a:extLst>
          </p:cNvPr>
          <p:cNvSpPr/>
          <p:nvPr/>
        </p:nvSpPr>
        <p:spPr>
          <a:xfrm>
            <a:off x="2197674" y="3316494"/>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6" name="Text 14">
            <a:extLst>
              <a:ext uri="{FF2B5EF4-FFF2-40B4-BE49-F238E27FC236}">
                <a16:creationId xmlns:a16="http://schemas.microsoft.com/office/drawing/2014/main" id="{14745F83-1216-F370-1BF8-A7B7206D31A3}"/>
              </a:ext>
            </a:extLst>
          </p:cNvPr>
          <p:cNvSpPr/>
          <p:nvPr/>
        </p:nvSpPr>
        <p:spPr>
          <a:xfrm>
            <a:off x="4111589" y="441479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7" name="Text 15">
            <a:extLst>
              <a:ext uri="{FF2B5EF4-FFF2-40B4-BE49-F238E27FC236}">
                <a16:creationId xmlns:a16="http://schemas.microsoft.com/office/drawing/2014/main" id="{494923E7-4789-A92F-CE28-8BAD3ABDF7C3}"/>
              </a:ext>
            </a:extLst>
          </p:cNvPr>
          <p:cNvSpPr/>
          <p:nvPr/>
        </p:nvSpPr>
        <p:spPr>
          <a:xfrm>
            <a:off x="6015295" y="3322710"/>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8" name="Text 16">
            <a:extLst>
              <a:ext uri="{FF2B5EF4-FFF2-40B4-BE49-F238E27FC236}">
                <a16:creationId xmlns:a16="http://schemas.microsoft.com/office/drawing/2014/main" id="{4C26ADCC-461B-D4E1-FBB5-75EFA5E47E34}"/>
              </a:ext>
            </a:extLst>
          </p:cNvPr>
          <p:cNvSpPr/>
          <p:nvPr/>
        </p:nvSpPr>
        <p:spPr>
          <a:xfrm>
            <a:off x="7929977" y="4403849"/>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19" name="Text 17">
            <a:extLst>
              <a:ext uri="{FF2B5EF4-FFF2-40B4-BE49-F238E27FC236}">
                <a16:creationId xmlns:a16="http://schemas.microsoft.com/office/drawing/2014/main" id="{0161BE00-6DB0-D454-BDE8-D6E031C447E3}"/>
              </a:ext>
            </a:extLst>
          </p:cNvPr>
          <p:cNvSpPr/>
          <p:nvPr/>
        </p:nvSpPr>
        <p:spPr>
          <a:xfrm>
            <a:off x="9846180" y="3321980"/>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dirty="0"/>
          </a:p>
        </p:txBody>
      </p:sp>
      <p:sp>
        <p:nvSpPr>
          <p:cNvPr id="23" name="Text 24">
            <a:extLst>
              <a:ext uri="{FF2B5EF4-FFF2-40B4-BE49-F238E27FC236}">
                <a16:creationId xmlns:a16="http://schemas.microsoft.com/office/drawing/2014/main" id="{ADBFFF43-FC97-976B-5541-C815ACF272F4}"/>
              </a:ext>
            </a:extLst>
          </p:cNvPr>
          <p:cNvSpPr/>
          <p:nvPr/>
        </p:nvSpPr>
        <p:spPr>
          <a:xfrm>
            <a:off x="5958840" y="3800579"/>
            <a:ext cx="274320" cy="274320"/>
          </a:xfrm>
          <a:custGeom>
            <a:avLst/>
            <a:gdLst/>
            <a:ahLst/>
            <a:cxnLst/>
            <a:rect l="l" t="t" r="r" b="b"/>
            <a:pathLst>
              <a:path w="274320" h="274320">
                <a:moveTo>
                  <a:pt x="145733" y="42863"/>
                </a:moveTo>
                <a:lnTo>
                  <a:pt x="145733" y="231458"/>
                </a:lnTo>
                <a:lnTo>
                  <a:pt x="128588" y="231458"/>
                </a:lnTo>
                <a:lnTo>
                  <a:pt x="128588" y="42863"/>
                </a:lnTo>
                <a:lnTo>
                  <a:pt x="145733" y="42863"/>
                </a:lnTo>
                <a:moveTo>
                  <a:pt x="128588" y="17145"/>
                </a:moveTo>
                <a:cubicBezTo>
                  <a:pt x="114389" y="17145"/>
                  <a:pt x="102870" y="28664"/>
                  <a:pt x="102870" y="42863"/>
                </a:cubicBezTo>
                <a:lnTo>
                  <a:pt x="102870" y="231458"/>
                </a:lnTo>
                <a:cubicBezTo>
                  <a:pt x="102870" y="245656"/>
                  <a:pt x="114389" y="257175"/>
                  <a:pt x="128588" y="257175"/>
                </a:cubicBezTo>
                <a:lnTo>
                  <a:pt x="145733" y="257175"/>
                </a:lnTo>
                <a:cubicBezTo>
                  <a:pt x="159931" y="257175"/>
                  <a:pt x="171450" y="245656"/>
                  <a:pt x="171450" y="231458"/>
                </a:cubicBezTo>
                <a:lnTo>
                  <a:pt x="171450" y="42863"/>
                </a:lnTo>
                <a:cubicBezTo>
                  <a:pt x="171450" y="28664"/>
                  <a:pt x="159931" y="17145"/>
                  <a:pt x="145733" y="17145"/>
                </a:cubicBezTo>
                <a:lnTo>
                  <a:pt x="128588" y="17145"/>
                </a:lnTo>
                <a:moveTo>
                  <a:pt x="60008" y="145733"/>
                </a:moveTo>
                <a:lnTo>
                  <a:pt x="60008" y="231458"/>
                </a:lnTo>
                <a:lnTo>
                  <a:pt x="42863" y="231458"/>
                </a:lnTo>
                <a:lnTo>
                  <a:pt x="42863" y="145733"/>
                </a:lnTo>
                <a:lnTo>
                  <a:pt x="60008" y="145733"/>
                </a:lnTo>
                <a:moveTo>
                  <a:pt x="42863" y="120015"/>
                </a:moveTo>
                <a:cubicBezTo>
                  <a:pt x="28664" y="120015"/>
                  <a:pt x="17145" y="131534"/>
                  <a:pt x="17145" y="145733"/>
                </a:cubicBezTo>
                <a:lnTo>
                  <a:pt x="17145" y="231458"/>
                </a:lnTo>
                <a:cubicBezTo>
                  <a:pt x="17145" y="245656"/>
                  <a:pt x="28664" y="257175"/>
                  <a:pt x="42863" y="257175"/>
                </a:cubicBezTo>
                <a:lnTo>
                  <a:pt x="60008" y="257175"/>
                </a:lnTo>
                <a:cubicBezTo>
                  <a:pt x="74206" y="257175"/>
                  <a:pt x="85725" y="245656"/>
                  <a:pt x="85725" y="231458"/>
                </a:cubicBezTo>
                <a:lnTo>
                  <a:pt x="85725" y="145733"/>
                </a:lnTo>
                <a:cubicBezTo>
                  <a:pt x="85725" y="131534"/>
                  <a:pt x="74206" y="120015"/>
                  <a:pt x="60008" y="120015"/>
                </a:cubicBezTo>
                <a:lnTo>
                  <a:pt x="42863" y="120015"/>
                </a:lnTo>
                <a:moveTo>
                  <a:pt x="214313" y="77152"/>
                </a:moveTo>
                <a:lnTo>
                  <a:pt x="231458" y="77152"/>
                </a:lnTo>
                <a:lnTo>
                  <a:pt x="231458" y="231458"/>
                </a:lnTo>
                <a:lnTo>
                  <a:pt x="214313" y="231458"/>
                </a:lnTo>
                <a:lnTo>
                  <a:pt x="214313" y="77152"/>
                </a:lnTo>
                <a:moveTo>
                  <a:pt x="188595" y="77152"/>
                </a:moveTo>
                <a:lnTo>
                  <a:pt x="188595" y="231458"/>
                </a:lnTo>
                <a:cubicBezTo>
                  <a:pt x="188595" y="245656"/>
                  <a:pt x="200114" y="257175"/>
                  <a:pt x="214313" y="257175"/>
                </a:cubicBezTo>
                <a:lnTo>
                  <a:pt x="231458" y="257175"/>
                </a:lnTo>
                <a:cubicBezTo>
                  <a:pt x="245656" y="257175"/>
                  <a:pt x="257175" y="245656"/>
                  <a:pt x="257175" y="231458"/>
                </a:cubicBezTo>
                <a:lnTo>
                  <a:pt x="257175" y="77152"/>
                </a:lnTo>
                <a:cubicBezTo>
                  <a:pt x="257175" y="62954"/>
                  <a:pt x="245656" y="51435"/>
                  <a:pt x="231458" y="51435"/>
                </a:cubicBezTo>
                <a:lnTo>
                  <a:pt x="214313" y="51435"/>
                </a:lnTo>
                <a:cubicBezTo>
                  <a:pt x="200114" y="51435"/>
                  <a:pt x="188595" y="62954"/>
                  <a:pt x="188595" y="77152"/>
                </a:cubicBezTo>
                <a:lnTo>
                  <a:pt x="188595" y="77152"/>
                </a:lnTo>
              </a:path>
            </a:pathLst>
          </a:custGeom>
          <a:solidFill>
            <a:schemeClr val="bg1"/>
          </a:solidFill>
          <a:ln>
            <a:solidFill>
              <a:schemeClr val="bg1"/>
            </a:solidFill>
          </a:ln>
        </p:spPr>
        <p:txBody>
          <a:bodyPr wrap="square" lIns="90000" tIns="46800" rIns="90000" bIns="46800" rtlCol="0" anchor="ctr"/>
          <a:lstStyle/>
          <a:p>
            <a:pPr marL="0" indent="0">
              <a:buNone/>
            </a:pPr>
            <a:endParaRPr lang="en-US" dirty="0"/>
          </a:p>
        </p:txBody>
      </p:sp>
      <p:sp>
        <p:nvSpPr>
          <p:cNvPr id="25" name="Text 26">
            <a:extLst>
              <a:ext uri="{FF2B5EF4-FFF2-40B4-BE49-F238E27FC236}">
                <a16:creationId xmlns:a16="http://schemas.microsoft.com/office/drawing/2014/main" id="{DC37A98F-DB18-C1A1-8453-672A38215A12}"/>
              </a:ext>
            </a:extLst>
          </p:cNvPr>
          <p:cNvSpPr/>
          <p:nvPr/>
        </p:nvSpPr>
        <p:spPr>
          <a:xfrm>
            <a:off x="1083458" y="2049293"/>
            <a:ext cx="2394715" cy="1304440"/>
          </a:xfrm>
          <a:custGeom>
            <a:avLst/>
            <a:gdLst/>
            <a:ahLst/>
            <a:cxnLst/>
            <a:rect l="l" t="t" r="r" b="b"/>
            <a:pathLst>
              <a:path w="2560320" h="1554480">
                <a:moveTo>
                  <a:pt x="0" y="1554480"/>
                </a:moveTo>
                <a:lnTo>
                  <a:pt x="0" y="0"/>
                </a:lnTo>
                <a:lnTo>
                  <a:pt x="2560320" y="0"/>
                </a:lnTo>
                <a:lnTo>
                  <a:pt x="2560320" y="1554480"/>
                </a:lnTo>
                <a:lnTo>
                  <a:pt x="0" y="1554480"/>
                </a:lnTo>
              </a:path>
            </a:pathLst>
          </a:custGeom>
          <a:noFill/>
          <a:ln/>
        </p:spPr>
        <p:txBody>
          <a:bodyPr wrap="square" lIns="90000" tIns="46800" rIns="90000" bIns="46800" rtlCol="0" anchor="b"/>
          <a:lstStyle/>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Año 1</a:t>
            </a:r>
          </a:p>
          <a:p>
            <a:pPr algn="ctr">
              <a:lnSpc>
                <a:spcPct val="90000"/>
              </a:lnSpc>
              <a:spcBef>
                <a:spcPts val="500"/>
              </a:spcBef>
            </a:pPr>
            <a:r>
              <a:rPr lang="es-ES_tradnl" sz="1200" dirty="0">
                <a:solidFill>
                  <a:srgbClr val="000000"/>
                </a:solidFill>
                <a:latin typeface="Figtree" pitchFamily="34" charset="0"/>
                <a:ea typeface="Figtree" pitchFamily="34" charset="-122"/>
                <a:cs typeface="Figtree" pitchFamily="34" charset="-120"/>
              </a:rPr>
              <a:t>22,500 subscripciones anuales:</a:t>
            </a:r>
          </a:p>
          <a:p>
            <a:pPr algn="ctr">
              <a:lnSpc>
                <a:spcPct val="90000"/>
              </a:lnSpc>
              <a:spcBef>
                <a:spcPts val="500"/>
              </a:spcBef>
            </a:pPr>
            <a:r>
              <a:rPr lang="es-ES_tradnl" sz="1600" b="1" i="1" dirty="0">
                <a:solidFill>
                  <a:srgbClr val="000000"/>
                </a:solidFill>
                <a:latin typeface="Figtree" pitchFamily="34" charset="0"/>
                <a:ea typeface="Figtree" pitchFamily="34" charset="-122"/>
                <a:cs typeface="Figtree" pitchFamily="34" charset="-120"/>
              </a:rPr>
              <a:t>$58,500</a:t>
            </a:r>
          </a:p>
        </p:txBody>
      </p:sp>
      <p:sp>
        <p:nvSpPr>
          <p:cNvPr id="27" name="Text 28">
            <a:extLst>
              <a:ext uri="{FF2B5EF4-FFF2-40B4-BE49-F238E27FC236}">
                <a16:creationId xmlns:a16="http://schemas.microsoft.com/office/drawing/2014/main" id="{3D003FC7-4D9B-6729-E0C7-FE046DCC0BEC}"/>
              </a:ext>
            </a:extLst>
          </p:cNvPr>
          <p:cNvSpPr/>
          <p:nvPr/>
        </p:nvSpPr>
        <p:spPr>
          <a:xfrm>
            <a:off x="8674154" y="2390749"/>
            <a:ext cx="2474059" cy="919431"/>
          </a:xfrm>
          <a:custGeom>
            <a:avLst/>
            <a:gdLst/>
            <a:ahLst/>
            <a:cxnLst/>
            <a:rect l="l" t="t" r="r" b="b"/>
            <a:pathLst>
              <a:path w="2560320" h="1554480">
                <a:moveTo>
                  <a:pt x="0" y="1554480"/>
                </a:moveTo>
                <a:lnTo>
                  <a:pt x="0" y="0"/>
                </a:lnTo>
                <a:lnTo>
                  <a:pt x="2560320" y="0"/>
                </a:lnTo>
                <a:lnTo>
                  <a:pt x="2560320" y="1554480"/>
                </a:lnTo>
                <a:lnTo>
                  <a:pt x="0" y="1554480"/>
                </a:lnTo>
              </a:path>
            </a:pathLst>
          </a:custGeom>
          <a:noFill/>
          <a:ln/>
        </p:spPr>
        <p:txBody>
          <a:bodyPr wrap="square" lIns="90000" tIns="46800" rIns="90000" bIns="46800" rtlCol="0" anchor="b"/>
          <a:lstStyle/>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Año 5 </a:t>
            </a:r>
          </a:p>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70,000 subscripciones anuales:</a:t>
            </a:r>
          </a:p>
          <a:p>
            <a:pPr marL="0" indent="0" algn="ctr">
              <a:lnSpc>
                <a:spcPct val="90000"/>
              </a:lnSpc>
              <a:spcBef>
                <a:spcPts val="1000"/>
              </a:spcBef>
              <a:buNone/>
            </a:pPr>
            <a:r>
              <a:rPr lang="es-ES_tradnl" sz="1600" b="1" i="1" dirty="0">
                <a:solidFill>
                  <a:srgbClr val="000000"/>
                </a:solidFill>
                <a:latin typeface="Figtree" pitchFamily="34" charset="0"/>
                <a:ea typeface="Figtree" pitchFamily="34" charset="-122"/>
              </a:rPr>
              <a:t>$182,000</a:t>
            </a:r>
            <a:endParaRPr lang="es-ES_tradnl" sz="1600" b="1" i="1" dirty="0"/>
          </a:p>
        </p:txBody>
      </p:sp>
      <p:sp>
        <p:nvSpPr>
          <p:cNvPr id="29" name="Text 30">
            <a:extLst>
              <a:ext uri="{FF2B5EF4-FFF2-40B4-BE49-F238E27FC236}">
                <a16:creationId xmlns:a16="http://schemas.microsoft.com/office/drawing/2014/main" id="{A2CD7D5A-19AD-E78C-9E3A-069CAFCA9B61}"/>
              </a:ext>
            </a:extLst>
          </p:cNvPr>
          <p:cNvSpPr/>
          <p:nvPr/>
        </p:nvSpPr>
        <p:spPr>
          <a:xfrm>
            <a:off x="5027869" y="2384601"/>
            <a:ext cx="2264442" cy="1086361"/>
          </a:xfrm>
          <a:custGeom>
            <a:avLst/>
            <a:gdLst/>
            <a:ahLst/>
            <a:cxnLst/>
            <a:rect l="l" t="t" r="r" b="b"/>
            <a:pathLst>
              <a:path w="2560320" h="1554480">
                <a:moveTo>
                  <a:pt x="0" y="1554480"/>
                </a:moveTo>
                <a:lnTo>
                  <a:pt x="0" y="0"/>
                </a:lnTo>
                <a:lnTo>
                  <a:pt x="2560320" y="0"/>
                </a:lnTo>
                <a:lnTo>
                  <a:pt x="2560320" y="1554480"/>
                </a:lnTo>
                <a:lnTo>
                  <a:pt x="0" y="1554480"/>
                </a:lnTo>
              </a:path>
            </a:pathLst>
          </a:custGeom>
          <a:noFill/>
          <a:ln/>
        </p:spPr>
        <p:txBody>
          <a:bodyPr wrap="square" lIns="90000" tIns="46800" rIns="90000" bIns="46800" rtlCol="0" anchor="t"/>
          <a:lstStyle/>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Año 3</a:t>
            </a:r>
          </a:p>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60,000 subscripciones anuales:</a:t>
            </a:r>
          </a:p>
          <a:p>
            <a:pPr marL="0" indent="0" algn="ctr">
              <a:lnSpc>
                <a:spcPct val="90000"/>
              </a:lnSpc>
              <a:spcBef>
                <a:spcPts val="1000"/>
              </a:spcBef>
              <a:buNone/>
            </a:pPr>
            <a:r>
              <a:rPr lang="es-ES_tradnl" sz="1600" b="1" i="1" dirty="0">
                <a:solidFill>
                  <a:srgbClr val="000000"/>
                </a:solidFill>
                <a:latin typeface="Figtree" pitchFamily="34" charset="0"/>
                <a:ea typeface="Figtree" pitchFamily="34" charset="-122"/>
              </a:rPr>
              <a:t>$156,000</a:t>
            </a:r>
            <a:endParaRPr lang="es-ES_tradnl" sz="1600" b="1" i="1" dirty="0"/>
          </a:p>
        </p:txBody>
      </p:sp>
      <p:sp>
        <p:nvSpPr>
          <p:cNvPr id="34" name="Text 18">
            <a:extLst>
              <a:ext uri="{FF2B5EF4-FFF2-40B4-BE49-F238E27FC236}">
                <a16:creationId xmlns:a16="http://schemas.microsoft.com/office/drawing/2014/main" id="{B05EEAC6-F543-79DC-57BF-EA6CA90C0757}"/>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39" name="Text 31">
            <a:extLst>
              <a:ext uri="{FF2B5EF4-FFF2-40B4-BE49-F238E27FC236}">
                <a16:creationId xmlns:a16="http://schemas.microsoft.com/office/drawing/2014/main" id="{2389525A-0357-9338-20A0-FAAAEB66461F}"/>
              </a:ext>
            </a:extLst>
          </p:cNvPr>
          <p:cNvSpPr/>
          <p:nvPr/>
        </p:nvSpPr>
        <p:spPr>
          <a:xfrm>
            <a:off x="7866431" y="3811176"/>
            <a:ext cx="274320" cy="274320"/>
          </a:xfrm>
          <a:custGeom>
            <a:avLst/>
            <a:gdLst/>
            <a:ahLst/>
            <a:cxnLst/>
            <a:rect l="l" t="t" r="r" b="b"/>
            <a:pathLst>
              <a:path w="274320" h="274320">
                <a:moveTo>
                  <a:pt x="137160" y="248603"/>
                </a:moveTo>
                <a:cubicBezTo>
                  <a:pt x="141125" y="248603"/>
                  <a:pt x="151626" y="244745"/>
                  <a:pt x="162663" y="222671"/>
                </a:cubicBezTo>
                <a:cubicBezTo>
                  <a:pt x="167378" y="213187"/>
                  <a:pt x="171450" y="201668"/>
                  <a:pt x="174450" y="188595"/>
                </a:cubicBezTo>
                <a:lnTo>
                  <a:pt x="99870" y="188595"/>
                </a:lnTo>
                <a:cubicBezTo>
                  <a:pt x="102870" y="201668"/>
                  <a:pt x="106942" y="213187"/>
                  <a:pt x="111657" y="222671"/>
                </a:cubicBezTo>
                <a:cubicBezTo>
                  <a:pt x="122694" y="244745"/>
                  <a:pt x="133195" y="248603"/>
                  <a:pt x="137160" y="248603"/>
                </a:cubicBezTo>
                <a:lnTo>
                  <a:pt x="137160" y="248603"/>
                </a:lnTo>
                <a:moveTo>
                  <a:pt x="95637" y="162878"/>
                </a:moveTo>
                <a:lnTo>
                  <a:pt x="178683" y="162878"/>
                </a:lnTo>
                <a:cubicBezTo>
                  <a:pt x="179540" y="154680"/>
                  <a:pt x="180023" y="146054"/>
                  <a:pt x="180023" y="137160"/>
                </a:cubicBezTo>
                <a:cubicBezTo>
                  <a:pt x="180023" y="128266"/>
                  <a:pt x="179540" y="119640"/>
                  <a:pt x="178683" y="111443"/>
                </a:cubicBezTo>
                <a:lnTo>
                  <a:pt x="95637" y="111443"/>
                </a:lnTo>
                <a:cubicBezTo>
                  <a:pt x="94780" y="119640"/>
                  <a:pt x="94298" y="128266"/>
                  <a:pt x="94298" y="137160"/>
                </a:cubicBezTo>
                <a:cubicBezTo>
                  <a:pt x="94298" y="146054"/>
                  <a:pt x="94780" y="154680"/>
                  <a:pt x="95637" y="162878"/>
                </a:cubicBezTo>
                <a:lnTo>
                  <a:pt x="95637" y="162878"/>
                </a:lnTo>
                <a:moveTo>
                  <a:pt x="99870" y="85725"/>
                </a:moveTo>
                <a:lnTo>
                  <a:pt x="174450" y="85725"/>
                </a:lnTo>
                <a:cubicBezTo>
                  <a:pt x="171450" y="72652"/>
                  <a:pt x="167378" y="61133"/>
                  <a:pt x="162663" y="51649"/>
                </a:cubicBezTo>
                <a:cubicBezTo>
                  <a:pt x="151626" y="29575"/>
                  <a:pt x="141125" y="25717"/>
                  <a:pt x="137160" y="25717"/>
                </a:cubicBezTo>
                <a:cubicBezTo>
                  <a:pt x="133195" y="25717"/>
                  <a:pt x="122694" y="29575"/>
                  <a:pt x="111657" y="51649"/>
                </a:cubicBezTo>
                <a:cubicBezTo>
                  <a:pt x="106942" y="61133"/>
                  <a:pt x="102870" y="72652"/>
                  <a:pt x="99870" y="85725"/>
                </a:cubicBezTo>
                <a:lnTo>
                  <a:pt x="99870" y="85725"/>
                </a:lnTo>
                <a:moveTo>
                  <a:pt x="204508" y="111443"/>
                </a:moveTo>
                <a:cubicBezTo>
                  <a:pt x="205311" y="119747"/>
                  <a:pt x="205686" y="128373"/>
                  <a:pt x="205686" y="137160"/>
                </a:cubicBezTo>
                <a:cubicBezTo>
                  <a:pt x="205686" y="145947"/>
                  <a:pt x="205258" y="154573"/>
                  <a:pt x="204508" y="162877"/>
                </a:cubicBezTo>
                <a:lnTo>
                  <a:pt x="245602" y="162877"/>
                </a:lnTo>
                <a:cubicBezTo>
                  <a:pt x="247531" y="154626"/>
                  <a:pt x="248603" y="146000"/>
                  <a:pt x="248603" y="137160"/>
                </a:cubicBezTo>
                <a:cubicBezTo>
                  <a:pt x="248603" y="128320"/>
                  <a:pt x="247584" y="119694"/>
                  <a:pt x="245602" y="111443"/>
                </a:cubicBezTo>
                <a:lnTo>
                  <a:pt x="204508" y="111443"/>
                </a:lnTo>
                <a:moveTo>
                  <a:pt x="236012" y="85725"/>
                </a:moveTo>
                <a:cubicBezTo>
                  <a:pt x="224546" y="63704"/>
                  <a:pt x="205954" y="46024"/>
                  <a:pt x="183291" y="35683"/>
                </a:cubicBezTo>
                <a:cubicBezTo>
                  <a:pt x="190845" y="49399"/>
                  <a:pt x="196846" y="66491"/>
                  <a:pt x="200757" y="85725"/>
                </a:cubicBezTo>
                <a:lnTo>
                  <a:pt x="236065" y="85725"/>
                </a:lnTo>
                <a:lnTo>
                  <a:pt x="236012" y="85725"/>
                </a:lnTo>
                <a:moveTo>
                  <a:pt x="73509" y="85725"/>
                </a:moveTo>
                <a:cubicBezTo>
                  <a:pt x="77420" y="66491"/>
                  <a:pt x="83421" y="49453"/>
                  <a:pt x="90976" y="35683"/>
                </a:cubicBezTo>
                <a:cubicBezTo>
                  <a:pt x="68312" y="46024"/>
                  <a:pt x="49721" y="63704"/>
                  <a:pt x="38255" y="85725"/>
                </a:cubicBezTo>
                <a:lnTo>
                  <a:pt x="73563" y="85725"/>
                </a:lnTo>
                <a:lnTo>
                  <a:pt x="73509" y="85725"/>
                </a:lnTo>
                <a:moveTo>
                  <a:pt x="28718" y="111443"/>
                </a:moveTo>
                <a:cubicBezTo>
                  <a:pt x="26789" y="119694"/>
                  <a:pt x="25718" y="128320"/>
                  <a:pt x="25718" y="137160"/>
                </a:cubicBezTo>
                <a:cubicBezTo>
                  <a:pt x="25718" y="146000"/>
                  <a:pt x="26736" y="154626"/>
                  <a:pt x="28718" y="162877"/>
                </a:cubicBezTo>
                <a:lnTo>
                  <a:pt x="69812" y="162877"/>
                </a:lnTo>
                <a:cubicBezTo>
                  <a:pt x="69009" y="154573"/>
                  <a:pt x="68634" y="145947"/>
                  <a:pt x="68634" y="137160"/>
                </a:cubicBezTo>
                <a:cubicBezTo>
                  <a:pt x="68634" y="128373"/>
                  <a:pt x="69062" y="119747"/>
                  <a:pt x="69812" y="111443"/>
                </a:cubicBezTo>
                <a:lnTo>
                  <a:pt x="28718" y="111443"/>
                </a:lnTo>
                <a:moveTo>
                  <a:pt x="183291" y="238637"/>
                </a:moveTo>
                <a:cubicBezTo>
                  <a:pt x="205954" y="228296"/>
                  <a:pt x="224546" y="210616"/>
                  <a:pt x="236012" y="188595"/>
                </a:cubicBezTo>
                <a:lnTo>
                  <a:pt x="200704" y="188595"/>
                </a:lnTo>
                <a:cubicBezTo>
                  <a:pt x="196792" y="207830"/>
                  <a:pt x="190792" y="224867"/>
                  <a:pt x="183237" y="238637"/>
                </a:cubicBezTo>
                <a:lnTo>
                  <a:pt x="183291" y="238637"/>
                </a:lnTo>
                <a:moveTo>
                  <a:pt x="91029" y="238637"/>
                </a:moveTo>
                <a:cubicBezTo>
                  <a:pt x="83475" y="224921"/>
                  <a:pt x="77474" y="207830"/>
                  <a:pt x="73563" y="188595"/>
                </a:cubicBezTo>
                <a:lnTo>
                  <a:pt x="38255" y="188595"/>
                </a:lnTo>
                <a:cubicBezTo>
                  <a:pt x="49721" y="210616"/>
                  <a:pt x="68312" y="228296"/>
                  <a:pt x="90976" y="238637"/>
                </a:cubicBezTo>
                <a:lnTo>
                  <a:pt x="91029" y="238637"/>
                </a:lnTo>
                <a:moveTo>
                  <a:pt x="137160" y="274320"/>
                </a:moveTo>
                <a:cubicBezTo>
                  <a:pt x="61409" y="274320"/>
                  <a:pt x="0" y="212911"/>
                  <a:pt x="0" y="137160"/>
                </a:cubicBezTo>
                <a:cubicBezTo>
                  <a:pt x="0" y="61409"/>
                  <a:pt x="61409" y="0"/>
                  <a:pt x="137160" y="0"/>
                </a:cubicBezTo>
                <a:cubicBezTo>
                  <a:pt x="212911" y="0"/>
                  <a:pt x="274320" y="61409"/>
                  <a:pt x="274320" y="137160"/>
                </a:cubicBezTo>
                <a:cubicBezTo>
                  <a:pt x="274320" y="212911"/>
                  <a:pt x="212911" y="274320"/>
                  <a:pt x="137160" y="274320"/>
                </a:cubicBezTo>
              </a:path>
            </a:pathLst>
          </a:custGeom>
          <a:solidFill>
            <a:srgbClr val="FFFFFF"/>
          </a:solidFill>
          <a:ln/>
        </p:spPr>
        <p:txBody>
          <a:bodyPr wrap="square" lIns="90000" tIns="46800" rIns="90000" bIns="46800" rtlCol="0" anchor="ctr"/>
          <a:lstStyle/>
          <a:p>
            <a:pPr marL="0" indent="0">
              <a:buNone/>
            </a:pPr>
            <a:endParaRPr lang="en-US"/>
          </a:p>
        </p:txBody>
      </p:sp>
      <p:pic>
        <p:nvPicPr>
          <p:cNvPr id="43" name="Picture 42">
            <a:extLst>
              <a:ext uri="{FF2B5EF4-FFF2-40B4-BE49-F238E27FC236}">
                <a16:creationId xmlns:a16="http://schemas.microsoft.com/office/drawing/2014/main" id="{107F775A-4200-E95F-EAF4-7C34BF14C081}"/>
              </a:ext>
            </a:extLst>
          </p:cNvPr>
          <p:cNvPicPr>
            <a:picLocks noChangeAspect="1"/>
          </p:cNvPicPr>
          <p:nvPr/>
        </p:nvPicPr>
        <p:blipFill>
          <a:blip r:embed="rId4"/>
          <a:stretch>
            <a:fillRect/>
          </a:stretch>
        </p:blipFill>
        <p:spPr>
          <a:xfrm>
            <a:off x="9637526" y="3686757"/>
            <a:ext cx="547316" cy="547316"/>
          </a:xfrm>
          <a:prstGeom prst="rect">
            <a:avLst/>
          </a:prstGeom>
        </p:spPr>
      </p:pic>
      <p:pic>
        <p:nvPicPr>
          <p:cNvPr id="47" name="Picture 46">
            <a:extLst>
              <a:ext uri="{FF2B5EF4-FFF2-40B4-BE49-F238E27FC236}">
                <a16:creationId xmlns:a16="http://schemas.microsoft.com/office/drawing/2014/main" id="{E4AFFF09-9431-8146-4FB1-027A05A39374}"/>
              </a:ext>
            </a:extLst>
          </p:cNvPr>
          <p:cNvPicPr>
            <a:picLocks noChangeAspect="1"/>
          </p:cNvPicPr>
          <p:nvPr/>
        </p:nvPicPr>
        <p:blipFill>
          <a:blip r:embed="rId5"/>
          <a:stretch>
            <a:fillRect/>
          </a:stretch>
        </p:blipFill>
        <p:spPr>
          <a:xfrm>
            <a:off x="3868368" y="3682998"/>
            <a:ext cx="640080" cy="515921"/>
          </a:xfrm>
          <a:prstGeom prst="rect">
            <a:avLst/>
          </a:prstGeom>
        </p:spPr>
      </p:pic>
      <p:sp>
        <p:nvSpPr>
          <p:cNvPr id="49" name="Text 33">
            <a:extLst>
              <a:ext uri="{FF2B5EF4-FFF2-40B4-BE49-F238E27FC236}">
                <a16:creationId xmlns:a16="http://schemas.microsoft.com/office/drawing/2014/main" id="{30943085-1B7B-FEE7-2883-B315620557EB}"/>
              </a:ext>
            </a:extLst>
          </p:cNvPr>
          <p:cNvSpPr/>
          <p:nvPr/>
        </p:nvSpPr>
        <p:spPr>
          <a:xfrm>
            <a:off x="2134131" y="3800579"/>
            <a:ext cx="274320" cy="274320"/>
          </a:xfrm>
          <a:custGeom>
            <a:avLst/>
            <a:gdLst/>
            <a:ahLst/>
            <a:cxnLst/>
            <a:rect l="l" t="t" r="r" b="b"/>
            <a:pathLst>
              <a:path w="274320" h="274320">
                <a:moveTo>
                  <a:pt x="262890" y="30480"/>
                </a:moveTo>
                <a:cubicBezTo>
                  <a:pt x="256556" y="30480"/>
                  <a:pt x="251460" y="35576"/>
                  <a:pt x="251460" y="41910"/>
                </a:cubicBezTo>
                <a:lnTo>
                  <a:pt x="251460" y="44625"/>
                </a:lnTo>
                <a:lnTo>
                  <a:pt x="22860" y="106966"/>
                </a:lnTo>
                <a:lnTo>
                  <a:pt x="22860" y="102870"/>
                </a:lnTo>
                <a:cubicBezTo>
                  <a:pt x="22860" y="96536"/>
                  <a:pt x="17764" y="91440"/>
                  <a:pt x="11430" y="91440"/>
                </a:cubicBezTo>
                <a:cubicBezTo>
                  <a:pt x="5096" y="91440"/>
                  <a:pt x="0" y="96536"/>
                  <a:pt x="0" y="102870"/>
                </a:cubicBezTo>
                <a:lnTo>
                  <a:pt x="0" y="113205"/>
                </a:lnTo>
                <a:lnTo>
                  <a:pt x="0" y="121920"/>
                </a:lnTo>
                <a:lnTo>
                  <a:pt x="0" y="152400"/>
                </a:lnTo>
                <a:lnTo>
                  <a:pt x="0" y="161115"/>
                </a:lnTo>
                <a:lnTo>
                  <a:pt x="0" y="171450"/>
                </a:lnTo>
                <a:cubicBezTo>
                  <a:pt x="0" y="177784"/>
                  <a:pt x="5096" y="182880"/>
                  <a:pt x="11430" y="182880"/>
                </a:cubicBezTo>
                <a:cubicBezTo>
                  <a:pt x="17764" y="182880"/>
                  <a:pt x="22860" y="177784"/>
                  <a:pt x="22860" y="171450"/>
                </a:cubicBezTo>
                <a:lnTo>
                  <a:pt x="22860" y="167354"/>
                </a:lnTo>
                <a:lnTo>
                  <a:pt x="78867" y="182642"/>
                </a:lnTo>
                <a:cubicBezTo>
                  <a:pt x="77153" y="187500"/>
                  <a:pt x="76200" y="192691"/>
                  <a:pt x="76200" y="198120"/>
                </a:cubicBezTo>
                <a:cubicBezTo>
                  <a:pt x="76200" y="223361"/>
                  <a:pt x="96679" y="243840"/>
                  <a:pt x="121920" y="243840"/>
                </a:cubicBezTo>
                <a:cubicBezTo>
                  <a:pt x="144256" y="243840"/>
                  <a:pt x="162878" y="227838"/>
                  <a:pt x="166830" y="206645"/>
                </a:cubicBezTo>
                <a:lnTo>
                  <a:pt x="251460" y="229695"/>
                </a:lnTo>
                <a:lnTo>
                  <a:pt x="251460" y="232410"/>
                </a:lnTo>
                <a:cubicBezTo>
                  <a:pt x="251460" y="238744"/>
                  <a:pt x="256556" y="243840"/>
                  <a:pt x="262890" y="243840"/>
                </a:cubicBezTo>
                <a:cubicBezTo>
                  <a:pt x="269224" y="243840"/>
                  <a:pt x="274320" y="238744"/>
                  <a:pt x="274320" y="232410"/>
                </a:cubicBezTo>
                <a:lnTo>
                  <a:pt x="274320" y="220980"/>
                </a:lnTo>
                <a:lnTo>
                  <a:pt x="274320" y="53340"/>
                </a:lnTo>
                <a:lnTo>
                  <a:pt x="274320" y="41910"/>
                </a:lnTo>
                <a:cubicBezTo>
                  <a:pt x="274320" y="35576"/>
                  <a:pt x="269224" y="30480"/>
                  <a:pt x="262890" y="30480"/>
                </a:cubicBezTo>
                <a:lnTo>
                  <a:pt x="262890" y="30480"/>
                </a:lnTo>
                <a:moveTo>
                  <a:pt x="251460" y="206026"/>
                </a:moveTo>
                <a:lnTo>
                  <a:pt x="22860" y="143685"/>
                </a:lnTo>
                <a:lnTo>
                  <a:pt x="22860" y="130683"/>
                </a:lnTo>
                <a:lnTo>
                  <a:pt x="251460" y="68294"/>
                </a:lnTo>
                <a:lnTo>
                  <a:pt x="251460" y="206026"/>
                </a:lnTo>
                <a:moveTo>
                  <a:pt x="99060" y="198120"/>
                </a:moveTo>
                <a:cubicBezTo>
                  <a:pt x="99060" y="194739"/>
                  <a:pt x="99774" y="191548"/>
                  <a:pt x="101108" y="188690"/>
                </a:cubicBezTo>
                <a:lnTo>
                  <a:pt x="144685" y="200549"/>
                </a:lnTo>
                <a:cubicBezTo>
                  <a:pt x="143447" y="212027"/>
                  <a:pt x="133731" y="220932"/>
                  <a:pt x="121968" y="220932"/>
                </a:cubicBezTo>
                <a:cubicBezTo>
                  <a:pt x="109347" y="220932"/>
                  <a:pt x="99108" y="210693"/>
                  <a:pt x="99108" y="198072"/>
                </a:cubicBezTo>
                <a:lnTo>
                  <a:pt x="99060" y="198120"/>
                </a:lnTo>
              </a:path>
            </a:pathLst>
          </a:custGeom>
          <a:solidFill>
            <a:srgbClr val="FFFFFF"/>
          </a:solidFill>
          <a:ln/>
        </p:spPr>
        <p:txBody>
          <a:bodyPr wrap="square" lIns="90000" tIns="46800" rIns="90000" bIns="46800" rtlCol="0" anchor="ctr"/>
          <a:lstStyle/>
          <a:p>
            <a:pPr marL="0" indent="0">
              <a:buNone/>
            </a:pPr>
            <a:endParaRPr lang="en-US"/>
          </a:p>
        </p:txBody>
      </p:sp>
      <p:sp>
        <p:nvSpPr>
          <p:cNvPr id="50" name="Text 30">
            <a:extLst>
              <a:ext uri="{FF2B5EF4-FFF2-40B4-BE49-F238E27FC236}">
                <a16:creationId xmlns:a16="http://schemas.microsoft.com/office/drawing/2014/main" id="{FB9B6A3F-FC99-4034-1025-5384328340D9}"/>
              </a:ext>
            </a:extLst>
          </p:cNvPr>
          <p:cNvSpPr/>
          <p:nvPr/>
        </p:nvSpPr>
        <p:spPr>
          <a:xfrm>
            <a:off x="3053458" y="4607009"/>
            <a:ext cx="2264442" cy="1086361"/>
          </a:xfrm>
          <a:custGeom>
            <a:avLst/>
            <a:gdLst/>
            <a:ahLst/>
            <a:cxnLst/>
            <a:rect l="l" t="t" r="r" b="b"/>
            <a:pathLst>
              <a:path w="2560320" h="1554480">
                <a:moveTo>
                  <a:pt x="0" y="1554480"/>
                </a:moveTo>
                <a:lnTo>
                  <a:pt x="0" y="0"/>
                </a:lnTo>
                <a:lnTo>
                  <a:pt x="2560320" y="0"/>
                </a:lnTo>
                <a:lnTo>
                  <a:pt x="2560320" y="1554480"/>
                </a:lnTo>
                <a:lnTo>
                  <a:pt x="0" y="1554480"/>
                </a:lnTo>
              </a:path>
            </a:pathLst>
          </a:custGeom>
          <a:noFill/>
          <a:ln/>
        </p:spPr>
        <p:txBody>
          <a:bodyPr wrap="square" lIns="90000" tIns="46800" rIns="90000" bIns="46800" rtlCol="0" anchor="t"/>
          <a:lstStyle/>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Año 2</a:t>
            </a:r>
          </a:p>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52,500 subscripciones anuales:</a:t>
            </a:r>
          </a:p>
          <a:p>
            <a:pPr marL="0" indent="0" algn="ctr">
              <a:lnSpc>
                <a:spcPct val="90000"/>
              </a:lnSpc>
              <a:spcBef>
                <a:spcPts val="1000"/>
              </a:spcBef>
              <a:buNone/>
            </a:pPr>
            <a:r>
              <a:rPr lang="es-ES_tradnl" sz="1600" b="1" i="1" dirty="0">
                <a:solidFill>
                  <a:srgbClr val="000000"/>
                </a:solidFill>
                <a:latin typeface="Figtree" pitchFamily="34" charset="0"/>
                <a:ea typeface="Figtree" pitchFamily="34" charset="-122"/>
              </a:rPr>
              <a:t>$136,500</a:t>
            </a:r>
            <a:endParaRPr lang="es-ES_tradnl" sz="1600" b="1" i="1" dirty="0"/>
          </a:p>
        </p:txBody>
      </p:sp>
      <p:sp>
        <p:nvSpPr>
          <p:cNvPr id="51" name="Text 30">
            <a:extLst>
              <a:ext uri="{FF2B5EF4-FFF2-40B4-BE49-F238E27FC236}">
                <a16:creationId xmlns:a16="http://schemas.microsoft.com/office/drawing/2014/main" id="{4FF04FB6-6FD6-1E7C-9155-44497348A8EF}"/>
              </a:ext>
            </a:extLst>
          </p:cNvPr>
          <p:cNvSpPr/>
          <p:nvPr/>
        </p:nvSpPr>
        <p:spPr>
          <a:xfrm>
            <a:off x="6873012" y="4781730"/>
            <a:ext cx="2264442" cy="1086361"/>
          </a:xfrm>
          <a:custGeom>
            <a:avLst/>
            <a:gdLst/>
            <a:ahLst/>
            <a:cxnLst/>
            <a:rect l="l" t="t" r="r" b="b"/>
            <a:pathLst>
              <a:path w="2560320" h="1554480">
                <a:moveTo>
                  <a:pt x="0" y="1554480"/>
                </a:moveTo>
                <a:lnTo>
                  <a:pt x="0" y="0"/>
                </a:lnTo>
                <a:lnTo>
                  <a:pt x="2560320" y="0"/>
                </a:lnTo>
                <a:lnTo>
                  <a:pt x="2560320" y="1554480"/>
                </a:lnTo>
                <a:lnTo>
                  <a:pt x="0" y="1554480"/>
                </a:lnTo>
              </a:path>
            </a:pathLst>
          </a:custGeom>
          <a:noFill/>
          <a:ln/>
        </p:spPr>
        <p:txBody>
          <a:bodyPr wrap="square" lIns="90000" tIns="46800" rIns="90000" bIns="46800" rtlCol="0" anchor="t"/>
          <a:lstStyle/>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Año 4</a:t>
            </a:r>
          </a:p>
          <a:p>
            <a:pPr marL="0" indent="0" algn="ctr">
              <a:lnSpc>
                <a:spcPct val="90000"/>
              </a:lnSpc>
              <a:spcBef>
                <a:spcPts val="1000"/>
              </a:spcBef>
              <a:buNone/>
            </a:pPr>
            <a:r>
              <a:rPr lang="es-ES_tradnl" sz="1200" dirty="0">
                <a:solidFill>
                  <a:srgbClr val="000000"/>
                </a:solidFill>
                <a:latin typeface="Figtree" pitchFamily="34" charset="0"/>
                <a:ea typeface="Figtree" pitchFamily="34" charset="-122"/>
                <a:cs typeface="Figtree" pitchFamily="34" charset="-120"/>
              </a:rPr>
              <a:t>65,000 subscripciones anuales:</a:t>
            </a:r>
          </a:p>
          <a:p>
            <a:pPr marL="0" indent="0" algn="ctr">
              <a:lnSpc>
                <a:spcPct val="90000"/>
              </a:lnSpc>
              <a:spcBef>
                <a:spcPts val="1000"/>
              </a:spcBef>
              <a:buNone/>
            </a:pPr>
            <a:r>
              <a:rPr lang="es-ES_tradnl" sz="1600" b="1" i="1" dirty="0">
                <a:solidFill>
                  <a:srgbClr val="000000"/>
                </a:solidFill>
                <a:latin typeface="Figtree" pitchFamily="34" charset="0"/>
                <a:ea typeface="Figtree" pitchFamily="34" charset="-122"/>
              </a:rPr>
              <a:t>$169,000</a:t>
            </a:r>
            <a:endParaRPr lang="es-ES_tradnl" sz="1600" b="1" i="1" dirty="0"/>
          </a:p>
        </p:txBody>
      </p:sp>
      <p:sp>
        <p:nvSpPr>
          <p:cNvPr id="52" name="Text 20">
            <a:extLst>
              <a:ext uri="{FF2B5EF4-FFF2-40B4-BE49-F238E27FC236}">
                <a16:creationId xmlns:a16="http://schemas.microsoft.com/office/drawing/2014/main" id="{C10ED0F4-553E-E5D6-72FF-330342A2DB94}"/>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9</a:t>
            </a:r>
            <a:endParaRPr lang="en-US" sz="1600" dirty="0"/>
          </a:p>
        </p:txBody>
      </p:sp>
    </p:spTree>
    <p:extLst>
      <p:ext uri="{BB962C8B-B14F-4D97-AF65-F5344CB8AC3E}">
        <p14:creationId xmlns:p14="http://schemas.microsoft.com/office/powerpoint/2010/main" val="294209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1"/>
          <p:cNvSpPr/>
          <p:nvPr/>
        </p:nvSpPr>
        <p:spPr>
          <a:xfrm>
            <a:off x="640081" y="1159247"/>
            <a:ext cx="7951470" cy="45719"/>
          </a:xfrm>
          <a:custGeom>
            <a:avLst/>
            <a:gdLst/>
            <a:ahLst/>
            <a:cxnLst/>
            <a:rect l="l" t="t" r="r" b="b"/>
            <a:pathLst>
              <a:path w="7951470" h="45719">
                <a:moveTo>
                  <a:pt x="0" y="0"/>
                </a:moveTo>
                <a:lnTo>
                  <a:pt x="795147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a:p>
        </p:txBody>
      </p:sp>
      <p:sp>
        <p:nvSpPr>
          <p:cNvPr id="5" name="Text 3"/>
          <p:cNvSpPr/>
          <p:nvPr/>
        </p:nvSpPr>
        <p:spPr>
          <a:xfrm>
            <a:off x="640080" y="1"/>
            <a:ext cx="7955280" cy="1034799"/>
          </a:xfrm>
          <a:custGeom>
            <a:avLst/>
            <a:gdLst/>
            <a:ahLst/>
            <a:cxnLst/>
            <a:rect l="l" t="t" r="r" b="b"/>
            <a:pathLst>
              <a:path w="7955280" h="1034799">
                <a:moveTo>
                  <a:pt x="0" y="1034799"/>
                </a:moveTo>
                <a:lnTo>
                  <a:pt x="0" y="0"/>
                </a:lnTo>
                <a:lnTo>
                  <a:pt x="7955280" y="0"/>
                </a:lnTo>
                <a:lnTo>
                  <a:pt x="7955280"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Proyección de rentabilidad</a:t>
            </a:r>
            <a:endParaRPr lang="es-ES_tradnl" sz="2400" dirty="0"/>
          </a:p>
        </p:txBody>
      </p:sp>
      <p:sp>
        <p:nvSpPr>
          <p:cNvPr id="6" name="Text 4"/>
          <p:cNvSpPr/>
          <p:nvPr/>
        </p:nvSpPr>
        <p:spPr>
          <a:xfrm>
            <a:off x="8900160" y="0"/>
            <a:ext cx="3291840" cy="6858000"/>
          </a:xfrm>
          <a:custGeom>
            <a:avLst/>
            <a:gdLst/>
            <a:ahLst/>
            <a:cxnLst/>
            <a:rect l="l" t="t" r="r" b="b"/>
            <a:pathLst>
              <a:path w="3291840" h="6858000">
                <a:moveTo>
                  <a:pt x="0" y="6858000"/>
                </a:moveTo>
                <a:lnTo>
                  <a:pt x="0" y="0"/>
                </a:lnTo>
                <a:lnTo>
                  <a:pt x="3291840" y="0"/>
                </a:lnTo>
                <a:lnTo>
                  <a:pt x="3291840" y="6858000"/>
                </a:lnTo>
                <a:lnTo>
                  <a:pt x="0" y="6858000"/>
                </a:lnTo>
              </a:path>
            </a:pathLst>
          </a:custGeom>
          <a:blipFill>
            <a:blip r:embed="rId3"/>
            <a:srcRect l="35863" r="35863"/>
            <a:stretch/>
          </a:blipFill>
          <a:ln/>
        </p:spPr>
        <p:txBody>
          <a:bodyPr wrap="square" lIns="90000" tIns="46800" rIns="90000" bIns="46800" rtlCol="0" anchor="ctr"/>
          <a:lstStyle/>
          <a:p>
            <a:pPr marL="0" indent="0">
              <a:buNone/>
            </a:pPr>
            <a:endParaRPr lang="en-US"/>
          </a:p>
        </p:txBody>
      </p:sp>
      <p:sp>
        <p:nvSpPr>
          <p:cNvPr id="8" name="Text 6"/>
          <p:cNvSpPr/>
          <p:nvPr/>
        </p:nvSpPr>
        <p:spPr>
          <a:xfrm>
            <a:off x="4295453" y="4834707"/>
            <a:ext cx="3017520" cy="365760"/>
          </a:xfrm>
          <a:custGeom>
            <a:avLst/>
            <a:gdLst/>
            <a:ahLst/>
            <a:cxnLst/>
            <a:rect l="l" t="t" r="r" b="b"/>
            <a:pathLst>
              <a:path w="3017520" h="365760">
                <a:moveTo>
                  <a:pt x="0" y="365760"/>
                </a:moveTo>
                <a:lnTo>
                  <a:pt x="0" y="0"/>
                </a:lnTo>
                <a:lnTo>
                  <a:pt x="3017520" y="0"/>
                </a:lnTo>
                <a:lnTo>
                  <a:pt x="3017520" y="365760"/>
                </a:lnTo>
                <a:lnTo>
                  <a:pt x="0" y="365760"/>
                </a:lnTo>
              </a:path>
            </a:pathLst>
          </a:custGeom>
          <a:noFill/>
          <a:ln/>
        </p:spPr>
        <p:txBody>
          <a:bodyPr wrap="square" lIns="0" tIns="0" rIns="0" bIns="0" rtlCol="0" anchor="t"/>
          <a:lstStyle/>
          <a:p>
            <a:pPr marL="0" indent="0" algn="l">
              <a:lnSpc>
                <a:spcPct val="90000"/>
              </a:lnSpc>
              <a:buNone/>
            </a:pPr>
            <a:r>
              <a:rPr lang="en-US" sz="1300">
                <a:solidFill>
                  <a:srgbClr val="000000"/>
                </a:solidFill>
                <a:latin typeface="Figtree SemiBold" pitchFamily="34" charset="0"/>
                <a:ea typeface="Figtree SemiBold" pitchFamily="34" charset="-122"/>
                <a:cs typeface="Figtree SemiBold" pitchFamily="34" charset="-120"/>
              </a:rPr>
              <a:t>PRI</a:t>
            </a:r>
            <a:endParaRPr lang="en-US" sz="1300"/>
          </a:p>
        </p:txBody>
      </p:sp>
      <p:sp>
        <p:nvSpPr>
          <p:cNvPr id="9" name="Text 7"/>
          <p:cNvSpPr/>
          <p:nvPr/>
        </p:nvSpPr>
        <p:spPr>
          <a:xfrm>
            <a:off x="4295453" y="5309117"/>
            <a:ext cx="3017520" cy="640080"/>
          </a:xfrm>
          <a:custGeom>
            <a:avLst/>
            <a:gdLst/>
            <a:ahLst/>
            <a:cxnLst/>
            <a:rect l="l" t="t" r="r" b="b"/>
            <a:pathLst>
              <a:path w="3017520" h="640080">
                <a:moveTo>
                  <a:pt x="0" y="640080"/>
                </a:moveTo>
                <a:lnTo>
                  <a:pt x="0" y="0"/>
                </a:lnTo>
                <a:lnTo>
                  <a:pt x="3017520" y="0"/>
                </a:lnTo>
                <a:lnTo>
                  <a:pt x="3017520" y="640080"/>
                </a:lnTo>
                <a:lnTo>
                  <a:pt x="0" y="640080"/>
                </a:lnTo>
              </a:path>
            </a:pathLst>
          </a:custGeom>
          <a:noFill/>
          <a:ln/>
        </p:spPr>
        <p:txBody>
          <a:bodyPr wrap="square" lIns="0" tIns="0" rIns="0" bIns="0" rtlCol="0" anchor="t"/>
          <a:lstStyle/>
          <a:p>
            <a:pPr marL="0" indent="0" algn="l">
              <a:lnSpc>
                <a:spcPct val="120000"/>
              </a:lnSpc>
              <a:buNone/>
            </a:pPr>
            <a:r>
              <a:rPr lang="es-ES_tradnl" sz="1100" dirty="0">
                <a:solidFill>
                  <a:srgbClr val="000000"/>
                </a:solidFill>
                <a:latin typeface="Figtree" pitchFamily="34" charset="0"/>
                <a:ea typeface="Figtree" pitchFamily="34" charset="-122"/>
                <a:cs typeface="Figtree" pitchFamily="34" charset="-120"/>
              </a:rPr>
              <a:t>El PRI estimado en </a:t>
            </a:r>
            <a:r>
              <a:rPr lang="es-ES_tradnl" b="1" dirty="0">
                <a:solidFill>
                  <a:srgbClr val="000000"/>
                </a:solidFill>
                <a:latin typeface="Figtree" pitchFamily="34" charset="0"/>
                <a:ea typeface="Figtree" pitchFamily="34" charset="-122"/>
                <a:cs typeface="Figtree" pitchFamily="34" charset="-120"/>
              </a:rPr>
              <a:t>4 años </a:t>
            </a:r>
            <a:r>
              <a:rPr lang="es-ES_tradnl" sz="1100" dirty="0">
                <a:solidFill>
                  <a:srgbClr val="000000"/>
                </a:solidFill>
                <a:latin typeface="Figtree" pitchFamily="34" charset="0"/>
                <a:ea typeface="Figtree" pitchFamily="34" charset="-122"/>
                <a:cs typeface="Figtree" pitchFamily="34" charset="-120"/>
              </a:rPr>
              <a:t>indica que el capital inicial se recupera antes del cierre del cuarto año.</a:t>
            </a:r>
            <a:endParaRPr lang="es-ES_tradnl" sz="1100" dirty="0"/>
          </a:p>
        </p:txBody>
      </p:sp>
      <p:sp>
        <p:nvSpPr>
          <p:cNvPr id="10" name="Text 8"/>
          <p:cNvSpPr/>
          <p:nvPr/>
        </p:nvSpPr>
        <p:spPr>
          <a:xfrm>
            <a:off x="4295453" y="3950207"/>
            <a:ext cx="3017520" cy="738664"/>
          </a:xfrm>
          <a:custGeom>
            <a:avLst/>
            <a:gdLst/>
            <a:ahLst/>
            <a:cxnLst/>
            <a:rect l="l" t="t" r="r" b="b"/>
            <a:pathLst>
              <a:path w="3017520" h="738664">
                <a:moveTo>
                  <a:pt x="0" y="738664"/>
                </a:moveTo>
                <a:lnTo>
                  <a:pt x="0" y="0"/>
                </a:lnTo>
                <a:lnTo>
                  <a:pt x="3017520" y="0"/>
                </a:lnTo>
                <a:lnTo>
                  <a:pt x="3017520" y="738664"/>
                </a:lnTo>
                <a:lnTo>
                  <a:pt x="0" y="738664"/>
                </a:lnTo>
              </a:path>
            </a:pathLst>
          </a:custGeom>
          <a:noFill/>
          <a:ln/>
        </p:spPr>
        <p:txBody>
          <a:bodyPr wrap="square" lIns="0" tIns="0" rIns="0" bIns="0" rtlCol="0" anchor="t"/>
          <a:lstStyle/>
          <a:p>
            <a:pPr marL="0" indent="0" algn="l">
              <a:lnSpc>
                <a:spcPct val="100000"/>
              </a:lnSpc>
              <a:spcBef>
                <a:spcPts val="1000"/>
              </a:spcBef>
              <a:buNone/>
            </a:pPr>
            <a:r>
              <a:rPr lang="en-US" sz="4800" dirty="0">
                <a:solidFill>
                  <a:srgbClr val="00B0F0"/>
                </a:solidFill>
                <a:latin typeface="Figtree SemiBold" pitchFamily="34" charset="0"/>
                <a:ea typeface="Figtree SemiBold" pitchFamily="34" charset="-122"/>
                <a:cs typeface="Figtree SemiBold" pitchFamily="34" charset="-120"/>
              </a:rPr>
              <a:t>4</a:t>
            </a:r>
            <a:endParaRPr lang="en-US" sz="4800" dirty="0">
              <a:solidFill>
                <a:srgbClr val="00B0F0"/>
              </a:solidFill>
            </a:endParaRPr>
          </a:p>
        </p:txBody>
      </p:sp>
      <p:sp>
        <p:nvSpPr>
          <p:cNvPr id="11" name="Text 9"/>
          <p:cNvSpPr/>
          <p:nvPr/>
        </p:nvSpPr>
        <p:spPr>
          <a:xfrm>
            <a:off x="640080" y="4834707"/>
            <a:ext cx="3017520" cy="365760"/>
          </a:xfrm>
          <a:custGeom>
            <a:avLst/>
            <a:gdLst/>
            <a:ahLst/>
            <a:cxnLst/>
            <a:rect l="l" t="t" r="r" b="b"/>
            <a:pathLst>
              <a:path w="3017520" h="365760">
                <a:moveTo>
                  <a:pt x="0" y="365760"/>
                </a:moveTo>
                <a:lnTo>
                  <a:pt x="0" y="0"/>
                </a:lnTo>
                <a:lnTo>
                  <a:pt x="3017520" y="0"/>
                </a:lnTo>
                <a:lnTo>
                  <a:pt x="3017520" y="365760"/>
                </a:lnTo>
                <a:lnTo>
                  <a:pt x="0" y="365760"/>
                </a:lnTo>
              </a:path>
            </a:pathLst>
          </a:custGeom>
          <a:noFill/>
          <a:ln/>
        </p:spPr>
        <p:txBody>
          <a:bodyPr wrap="square" lIns="0" tIns="0" rIns="0" bIns="0" rtlCol="0" anchor="t"/>
          <a:lstStyle/>
          <a:p>
            <a:pPr marL="0" indent="0" algn="l">
              <a:lnSpc>
                <a:spcPct val="90000"/>
              </a:lnSpc>
              <a:buNone/>
            </a:pPr>
            <a:r>
              <a:rPr lang="en-US" sz="1300">
                <a:solidFill>
                  <a:srgbClr val="000000"/>
                </a:solidFill>
                <a:latin typeface="Figtree SemiBold" pitchFamily="34" charset="0"/>
                <a:ea typeface="Figtree SemiBold" pitchFamily="34" charset="-122"/>
                <a:cs typeface="Figtree SemiBold" pitchFamily="34" charset="-120"/>
              </a:rPr>
              <a:t>IVAN</a:t>
            </a:r>
            <a:endParaRPr lang="en-US" sz="1300"/>
          </a:p>
        </p:txBody>
      </p:sp>
      <p:sp>
        <p:nvSpPr>
          <p:cNvPr id="12" name="Text 10"/>
          <p:cNvSpPr/>
          <p:nvPr/>
        </p:nvSpPr>
        <p:spPr>
          <a:xfrm>
            <a:off x="640080" y="5309117"/>
            <a:ext cx="3017520" cy="640080"/>
          </a:xfrm>
          <a:custGeom>
            <a:avLst/>
            <a:gdLst/>
            <a:ahLst/>
            <a:cxnLst/>
            <a:rect l="l" t="t" r="r" b="b"/>
            <a:pathLst>
              <a:path w="3017520" h="640080">
                <a:moveTo>
                  <a:pt x="0" y="640080"/>
                </a:moveTo>
                <a:lnTo>
                  <a:pt x="0" y="0"/>
                </a:lnTo>
                <a:lnTo>
                  <a:pt x="3017520" y="0"/>
                </a:lnTo>
                <a:lnTo>
                  <a:pt x="3017520" y="640080"/>
                </a:lnTo>
                <a:lnTo>
                  <a:pt x="0" y="640080"/>
                </a:lnTo>
              </a:path>
            </a:pathLst>
          </a:custGeom>
          <a:noFill/>
          <a:ln/>
        </p:spPr>
        <p:txBody>
          <a:bodyPr wrap="square" lIns="0" tIns="0" rIns="0" bIns="0" rtlCol="0" anchor="t"/>
          <a:lstStyle/>
          <a:p>
            <a:pPr marL="0" indent="0" algn="l">
              <a:lnSpc>
                <a:spcPct val="120000"/>
              </a:lnSpc>
              <a:buNone/>
            </a:pPr>
            <a:r>
              <a:rPr lang="es-ES_tradnl" sz="1100" dirty="0">
                <a:solidFill>
                  <a:srgbClr val="000000"/>
                </a:solidFill>
                <a:latin typeface="Figtree" pitchFamily="34" charset="0"/>
                <a:ea typeface="Figtree" pitchFamily="34" charset="-122"/>
                <a:cs typeface="Figtree" pitchFamily="34" charset="-120"/>
              </a:rPr>
              <a:t>El IVAN de </a:t>
            </a:r>
            <a:r>
              <a:rPr lang="es-ES_tradnl" b="1" dirty="0">
                <a:solidFill>
                  <a:srgbClr val="000000"/>
                </a:solidFill>
                <a:latin typeface="Figtree" pitchFamily="34" charset="0"/>
                <a:ea typeface="Figtree" pitchFamily="34" charset="-122"/>
                <a:cs typeface="Figtree" pitchFamily="34" charset="-120"/>
              </a:rPr>
              <a:t>$19.75 </a:t>
            </a:r>
            <a:r>
              <a:rPr lang="es-ES_tradnl" sz="1100" dirty="0">
                <a:solidFill>
                  <a:srgbClr val="000000"/>
                </a:solidFill>
                <a:latin typeface="Figtree" pitchFamily="34" charset="0"/>
                <a:ea typeface="Figtree" pitchFamily="34" charset="-122"/>
                <a:cs typeface="Figtree" pitchFamily="34" charset="-120"/>
              </a:rPr>
              <a:t>significa que por cada dólar invertido se generan $19.75 de valor presente neto.</a:t>
            </a:r>
            <a:endParaRPr lang="es-ES_tradnl" sz="1100" dirty="0"/>
          </a:p>
        </p:txBody>
      </p:sp>
      <p:sp>
        <p:nvSpPr>
          <p:cNvPr id="13" name="Text 11"/>
          <p:cNvSpPr/>
          <p:nvPr/>
        </p:nvSpPr>
        <p:spPr>
          <a:xfrm>
            <a:off x="640079" y="3950207"/>
            <a:ext cx="3017520" cy="738664"/>
          </a:xfrm>
          <a:custGeom>
            <a:avLst/>
            <a:gdLst/>
            <a:ahLst/>
            <a:cxnLst/>
            <a:rect l="l" t="t" r="r" b="b"/>
            <a:pathLst>
              <a:path w="3017520" h="738664">
                <a:moveTo>
                  <a:pt x="0" y="738664"/>
                </a:moveTo>
                <a:lnTo>
                  <a:pt x="0" y="0"/>
                </a:lnTo>
                <a:lnTo>
                  <a:pt x="3017520" y="0"/>
                </a:lnTo>
                <a:lnTo>
                  <a:pt x="3017520" y="738664"/>
                </a:lnTo>
                <a:lnTo>
                  <a:pt x="0" y="738664"/>
                </a:lnTo>
              </a:path>
            </a:pathLst>
          </a:custGeom>
          <a:noFill/>
          <a:ln/>
        </p:spPr>
        <p:txBody>
          <a:bodyPr wrap="square" lIns="0" tIns="0" rIns="0" bIns="0" rtlCol="0" anchor="t"/>
          <a:lstStyle/>
          <a:p>
            <a:pPr marL="0" indent="0" algn="l">
              <a:lnSpc>
                <a:spcPct val="100000"/>
              </a:lnSpc>
              <a:spcBef>
                <a:spcPts val="1000"/>
              </a:spcBef>
              <a:buNone/>
            </a:pPr>
            <a:r>
              <a:rPr lang="en-US" sz="4800" dirty="0">
                <a:solidFill>
                  <a:srgbClr val="00B0F0"/>
                </a:solidFill>
                <a:latin typeface="Figtree SemiBold" pitchFamily="34" charset="0"/>
                <a:ea typeface="Figtree SemiBold" pitchFamily="34" charset="-122"/>
                <a:cs typeface="Figtree SemiBold" pitchFamily="34" charset="-120"/>
              </a:rPr>
              <a:t>3</a:t>
            </a:r>
            <a:endParaRPr lang="en-US" sz="4800" dirty="0">
              <a:solidFill>
                <a:srgbClr val="00B0F0"/>
              </a:solidFill>
            </a:endParaRPr>
          </a:p>
        </p:txBody>
      </p:sp>
      <p:sp>
        <p:nvSpPr>
          <p:cNvPr id="14" name="Text 12"/>
          <p:cNvSpPr/>
          <p:nvPr/>
        </p:nvSpPr>
        <p:spPr>
          <a:xfrm>
            <a:off x="4295453" y="2549059"/>
            <a:ext cx="3017520" cy="365760"/>
          </a:xfrm>
          <a:custGeom>
            <a:avLst/>
            <a:gdLst/>
            <a:ahLst/>
            <a:cxnLst/>
            <a:rect l="l" t="t" r="r" b="b"/>
            <a:pathLst>
              <a:path w="3017520" h="365760">
                <a:moveTo>
                  <a:pt x="0" y="365760"/>
                </a:moveTo>
                <a:lnTo>
                  <a:pt x="0" y="0"/>
                </a:lnTo>
                <a:lnTo>
                  <a:pt x="3017520" y="0"/>
                </a:lnTo>
                <a:lnTo>
                  <a:pt x="3017520" y="365760"/>
                </a:lnTo>
                <a:lnTo>
                  <a:pt x="0" y="365760"/>
                </a:lnTo>
              </a:path>
            </a:pathLst>
          </a:custGeom>
          <a:noFill/>
          <a:ln/>
        </p:spPr>
        <p:txBody>
          <a:bodyPr wrap="square" lIns="0" tIns="0" rIns="0" bIns="0" rtlCol="0" anchor="t"/>
          <a:lstStyle/>
          <a:p>
            <a:pPr marL="0" indent="0" algn="l">
              <a:lnSpc>
                <a:spcPct val="90000"/>
              </a:lnSpc>
              <a:buNone/>
            </a:pPr>
            <a:r>
              <a:rPr lang="en-US" sz="1300">
                <a:solidFill>
                  <a:srgbClr val="000000"/>
                </a:solidFill>
                <a:latin typeface="Figtree SemiBold" pitchFamily="34" charset="0"/>
                <a:ea typeface="Figtree SemiBold" pitchFamily="34" charset="-122"/>
                <a:cs typeface="Figtree SemiBold" pitchFamily="34" charset="-120"/>
              </a:rPr>
              <a:t>TIR</a:t>
            </a:r>
            <a:endParaRPr lang="en-US" sz="1300"/>
          </a:p>
        </p:txBody>
      </p:sp>
      <p:sp>
        <p:nvSpPr>
          <p:cNvPr id="15" name="Text 13"/>
          <p:cNvSpPr/>
          <p:nvPr/>
        </p:nvSpPr>
        <p:spPr>
          <a:xfrm>
            <a:off x="4295453" y="3023469"/>
            <a:ext cx="3017520" cy="640080"/>
          </a:xfrm>
          <a:custGeom>
            <a:avLst/>
            <a:gdLst/>
            <a:ahLst/>
            <a:cxnLst/>
            <a:rect l="l" t="t" r="r" b="b"/>
            <a:pathLst>
              <a:path w="3017520" h="640080">
                <a:moveTo>
                  <a:pt x="0" y="640080"/>
                </a:moveTo>
                <a:lnTo>
                  <a:pt x="0" y="0"/>
                </a:lnTo>
                <a:lnTo>
                  <a:pt x="3017520" y="0"/>
                </a:lnTo>
                <a:lnTo>
                  <a:pt x="3017520" y="640080"/>
                </a:lnTo>
                <a:lnTo>
                  <a:pt x="0" y="640080"/>
                </a:lnTo>
              </a:path>
            </a:pathLst>
          </a:custGeom>
          <a:noFill/>
          <a:ln/>
        </p:spPr>
        <p:txBody>
          <a:bodyPr wrap="square" lIns="0" tIns="0" rIns="0" bIns="0" rtlCol="0" anchor="t"/>
          <a:lstStyle/>
          <a:p>
            <a:pPr marL="0" indent="0" algn="l">
              <a:lnSpc>
                <a:spcPct val="120000"/>
              </a:lnSpc>
              <a:buNone/>
            </a:pPr>
            <a:r>
              <a:rPr lang="es-ES_tradnl" sz="1100" dirty="0">
                <a:solidFill>
                  <a:srgbClr val="000000"/>
                </a:solidFill>
                <a:latin typeface="Figtree" pitchFamily="34" charset="0"/>
                <a:ea typeface="Figtree" pitchFamily="34" charset="-122"/>
                <a:cs typeface="Figtree" pitchFamily="34" charset="-120"/>
              </a:rPr>
              <a:t>La TIR del </a:t>
            </a:r>
            <a:r>
              <a:rPr lang="es-ES_tradnl" b="1" dirty="0">
                <a:solidFill>
                  <a:srgbClr val="000000"/>
                </a:solidFill>
                <a:latin typeface="Figtree" pitchFamily="34" charset="0"/>
                <a:ea typeface="Figtree" pitchFamily="34" charset="-122"/>
                <a:cs typeface="Figtree" pitchFamily="34" charset="-120"/>
              </a:rPr>
              <a:t>20.46 % </a:t>
            </a:r>
            <a:r>
              <a:rPr lang="es-ES_tradnl" sz="1100" dirty="0">
                <a:solidFill>
                  <a:srgbClr val="000000"/>
                </a:solidFill>
                <a:latin typeface="Figtree" pitchFamily="34" charset="0"/>
                <a:ea typeface="Figtree" pitchFamily="34" charset="-122"/>
                <a:cs typeface="Figtree" pitchFamily="34" charset="-120"/>
              </a:rPr>
              <a:t>supera el costo de oportunidad actual.</a:t>
            </a:r>
            <a:endParaRPr lang="es-ES_tradnl" sz="1100" dirty="0"/>
          </a:p>
        </p:txBody>
      </p:sp>
      <p:sp>
        <p:nvSpPr>
          <p:cNvPr id="16" name="Text 14"/>
          <p:cNvSpPr/>
          <p:nvPr/>
        </p:nvSpPr>
        <p:spPr>
          <a:xfrm>
            <a:off x="4295453" y="1664559"/>
            <a:ext cx="3017520" cy="738664"/>
          </a:xfrm>
          <a:custGeom>
            <a:avLst/>
            <a:gdLst/>
            <a:ahLst/>
            <a:cxnLst/>
            <a:rect l="l" t="t" r="r" b="b"/>
            <a:pathLst>
              <a:path w="3017520" h="738664">
                <a:moveTo>
                  <a:pt x="0" y="738664"/>
                </a:moveTo>
                <a:lnTo>
                  <a:pt x="0" y="0"/>
                </a:lnTo>
                <a:lnTo>
                  <a:pt x="3017520" y="0"/>
                </a:lnTo>
                <a:lnTo>
                  <a:pt x="3017520" y="738664"/>
                </a:lnTo>
                <a:lnTo>
                  <a:pt x="0" y="738664"/>
                </a:lnTo>
              </a:path>
            </a:pathLst>
          </a:custGeom>
          <a:noFill/>
          <a:ln/>
        </p:spPr>
        <p:txBody>
          <a:bodyPr wrap="square" lIns="0" tIns="0" rIns="0" bIns="0" rtlCol="0" anchor="t"/>
          <a:lstStyle/>
          <a:p>
            <a:pPr marL="0" indent="0" algn="l">
              <a:lnSpc>
                <a:spcPct val="100000"/>
              </a:lnSpc>
              <a:spcBef>
                <a:spcPts val="1000"/>
              </a:spcBef>
              <a:buNone/>
            </a:pPr>
            <a:r>
              <a:rPr lang="en-US" sz="4800" dirty="0">
                <a:solidFill>
                  <a:srgbClr val="00B0F0"/>
                </a:solidFill>
                <a:latin typeface="Figtree SemiBold" pitchFamily="34" charset="0"/>
                <a:ea typeface="Figtree SemiBold" pitchFamily="34" charset="-122"/>
                <a:cs typeface="Figtree SemiBold" pitchFamily="34" charset="-120"/>
              </a:rPr>
              <a:t>2</a:t>
            </a:r>
            <a:endParaRPr lang="en-US" sz="4800" dirty="0">
              <a:solidFill>
                <a:srgbClr val="00B0F0"/>
              </a:solidFill>
            </a:endParaRPr>
          </a:p>
        </p:txBody>
      </p:sp>
      <p:sp>
        <p:nvSpPr>
          <p:cNvPr id="17" name="Text 15"/>
          <p:cNvSpPr/>
          <p:nvPr/>
        </p:nvSpPr>
        <p:spPr>
          <a:xfrm>
            <a:off x="640080" y="2549059"/>
            <a:ext cx="3017520" cy="365760"/>
          </a:xfrm>
          <a:custGeom>
            <a:avLst/>
            <a:gdLst/>
            <a:ahLst/>
            <a:cxnLst/>
            <a:rect l="l" t="t" r="r" b="b"/>
            <a:pathLst>
              <a:path w="3017520" h="365760">
                <a:moveTo>
                  <a:pt x="0" y="365760"/>
                </a:moveTo>
                <a:lnTo>
                  <a:pt x="0" y="0"/>
                </a:lnTo>
                <a:lnTo>
                  <a:pt x="3017520" y="0"/>
                </a:lnTo>
                <a:lnTo>
                  <a:pt x="3017520" y="365760"/>
                </a:lnTo>
                <a:lnTo>
                  <a:pt x="0" y="365760"/>
                </a:lnTo>
              </a:path>
            </a:pathLst>
          </a:custGeom>
          <a:noFill/>
          <a:ln/>
        </p:spPr>
        <p:txBody>
          <a:bodyPr wrap="square" lIns="0" tIns="0" rIns="0" bIns="0" rtlCol="0" anchor="t"/>
          <a:lstStyle/>
          <a:p>
            <a:pPr marL="0" indent="0" algn="l">
              <a:lnSpc>
                <a:spcPct val="90000"/>
              </a:lnSpc>
              <a:buNone/>
            </a:pPr>
            <a:r>
              <a:rPr lang="en-US" sz="1300" dirty="0">
                <a:solidFill>
                  <a:srgbClr val="000000"/>
                </a:solidFill>
                <a:latin typeface="Figtree SemiBold" pitchFamily="34" charset="0"/>
                <a:ea typeface="Figtree SemiBold" pitchFamily="34" charset="-122"/>
                <a:cs typeface="Figtree SemiBold" pitchFamily="34" charset="-120"/>
              </a:rPr>
              <a:t>VAN</a:t>
            </a:r>
            <a:endParaRPr lang="en-US" sz="1300" dirty="0"/>
          </a:p>
        </p:txBody>
      </p:sp>
      <p:sp>
        <p:nvSpPr>
          <p:cNvPr id="18" name="Text 16"/>
          <p:cNvSpPr/>
          <p:nvPr/>
        </p:nvSpPr>
        <p:spPr>
          <a:xfrm>
            <a:off x="640080" y="3023469"/>
            <a:ext cx="3017520" cy="640080"/>
          </a:xfrm>
          <a:custGeom>
            <a:avLst/>
            <a:gdLst/>
            <a:ahLst/>
            <a:cxnLst/>
            <a:rect l="l" t="t" r="r" b="b"/>
            <a:pathLst>
              <a:path w="3017520" h="640080">
                <a:moveTo>
                  <a:pt x="0" y="640080"/>
                </a:moveTo>
                <a:lnTo>
                  <a:pt x="0" y="0"/>
                </a:lnTo>
                <a:lnTo>
                  <a:pt x="3017520" y="0"/>
                </a:lnTo>
                <a:lnTo>
                  <a:pt x="3017520" y="640080"/>
                </a:lnTo>
                <a:lnTo>
                  <a:pt x="0" y="640080"/>
                </a:lnTo>
              </a:path>
            </a:pathLst>
          </a:custGeom>
          <a:noFill/>
          <a:ln/>
        </p:spPr>
        <p:txBody>
          <a:bodyPr wrap="square" lIns="0" tIns="0" rIns="0" bIns="0" rtlCol="0" anchor="t"/>
          <a:lstStyle/>
          <a:p>
            <a:pPr marL="0" indent="0" algn="l">
              <a:lnSpc>
                <a:spcPct val="120000"/>
              </a:lnSpc>
              <a:buNone/>
            </a:pPr>
            <a:r>
              <a:rPr lang="es-ES_tradnl" sz="1100" dirty="0">
                <a:solidFill>
                  <a:srgbClr val="000000"/>
                </a:solidFill>
                <a:latin typeface="Figtree" pitchFamily="34" charset="0"/>
                <a:ea typeface="Figtree" pitchFamily="34" charset="-122"/>
                <a:cs typeface="Figtree" pitchFamily="34" charset="-120"/>
              </a:rPr>
              <a:t>El VAN de </a:t>
            </a:r>
            <a:r>
              <a:rPr lang="es-ES_tradnl" sz="1800" b="1" dirty="0">
                <a:effectLst/>
                <a:ea typeface="Times New Roman" panose="02020603050405020304" pitchFamily="18" charset="0"/>
              </a:rPr>
              <a:t>$14,332</a:t>
            </a:r>
            <a:r>
              <a:rPr lang="es-ES_tradnl" sz="1100" dirty="0">
                <a:effectLst/>
              </a:rPr>
              <a:t>  </a:t>
            </a:r>
            <a:r>
              <a:rPr lang="es-ES_tradnl" sz="1100" dirty="0">
                <a:solidFill>
                  <a:srgbClr val="000000"/>
                </a:solidFill>
                <a:latin typeface="Figtree" pitchFamily="34" charset="0"/>
                <a:ea typeface="Figtree" pitchFamily="34" charset="-122"/>
                <a:cs typeface="Figtree" pitchFamily="34" charset="-120"/>
              </a:rPr>
              <a:t>indica un valor significativo tras la recuperación de la inversión.</a:t>
            </a:r>
            <a:endParaRPr lang="es-ES_tradnl" sz="1100" dirty="0"/>
          </a:p>
        </p:txBody>
      </p:sp>
      <p:sp>
        <p:nvSpPr>
          <p:cNvPr id="19" name="Text 17"/>
          <p:cNvSpPr/>
          <p:nvPr/>
        </p:nvSpPr>
        <p:spPr>
          <a:xfrm>
            <a:off x="640079" y="1664559"/>
            <a:ext cx="3017520" cy="738664"/>
          </a:xfrm>
          <a:custGeom>
            <a:avLst/>
            <a:gdLst/>
            <a:ahLst/>
            <a:cxnLst/>
            <a:rect l="l" t="t" r="r" b="b"/>
            <a:pathLst>
              <a:path w="3017520" h="738664">
                <a:moveTo>
                  <a:pt x="0" y="738664"/>
                </a:moveTo>
                <a:lnTo>
                  <a:pt x="0" y="0"/>
                </a:lnTo>
                <a:lnTo>
                  <a:pt x="3017520" y="0"/>
                </a:lnTo>
                <a:lnTo>
                  <a:pt x="3017520" y="738664"/>
                </a:lnTo>
                <a:lnTo>
                  <a:pt x="0" y="738664"/>
                </a:lnTo>
              </a:path>
            </a:pathLst>
          </a:custGeom>
          <a:noFill/>
          <a:ln/>
        </p:spPr>
        <p:txBody>
          <a:bodyPr wrap="square" lIns="0" tIns="0" rIns="0" bIns="0" rtlCol="0" anchor="t"/>
          <a:lstStyle/>
          <a:p>
            <a:pPr marL="0" indent="0" algn="l">
              <a:lnSpc>
                <a:spcPct val="100000"/>
              </a:lnSpc>
              <a:spcBef>
                <a:spcPts val="1000"/>
              </a:spcBef>
              <a:buNone/>
            </a:pPr>
            <a:r>
              <a:rPr lang="en-US" sz="4800" dirty="0">
                <a:solidFill>
                  <a:srgbClr val="00B0F0"/>
                </a:solidFill>
                <a:latin typeface="Figtree SemiBold" pitchFamily="34" charset="0"/>
                <a:ea typeface="Figtree SemiBold" pitchFamily="34" charset="-122"/>
                <a:cs typeface="Figtree SemiBold" pitchFamily="34" charset="-120"/>
              </a:rPr>
              <a:t>1</a:t>
            </a:r>
            <a:endParaRPr lang="en-US" sz="4800" dirty="0">
              <a:solidFill>
                <a:srgbClr val="00B0F0"/>
              </a:solidFill>
            </a:endParaRPr>
          </a:p>
        </p:txBody>
      </p:sp>
      <p:sp>
        <p:nvSpPr>
          <p:cNvPr id="20" name="Text 18"/>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22" name="Text 2">
            <a:extLst>
              <a:ext uri="{FF2B5EF4-FFF2-40B4-BE49-F238E27FC236}">
                <a16:creationId xmlns:a16="http://schemas.microsoft.com/office/drawing/2014/main" id="{25F0265C-55EB-43E8-95E8-6BACDF19EE79}"/>
              </a:ext>
            </a:extLst>
          </p:cNvPr>
          <p:cNvSpPr/>
          <p:nvPr/>
        </p:nvSpPr>
        <p:spPr>
          <a:xfrm>
            <a:off x="8896351" y="0"/>
            <a:ext cx="3295649" cy="6858000"/>
          </a:xfrm>
          <a:custGeom>
            <a:avLst/>
            <a:gdLst/>
            <a:ahLst/>
            <a:cxnLst/>
            <a:rect l="l" t="t" r="r" b="b"/>
            <a:pathLst>
              <a:path w="12192000" h="6858000">
                <a:moveTo>
                  <a:pt x="0" y="6858000"/>
                </a:moveTo>
                <a:lnTo>
                  <a:pt x="0" y="0"/>
                </a:lnTo>
                <a:lnTo>
                  <a:pt x="12192000" y="0"/>
                </a:lnTo>
                <a:lnTo>
                  <a:pt x="12192000" y="6858000"/>
                </a:lnTo>
                <a:lnTo>
                  <a:pt x="0" y="6858000"/>
                </a:lnTo>
              </a:path>
            </a:pathLst>
          </a:custGeom>
          <a:solidFill>
            <a:srgbClr val="000000">
              <a:alpha val="50000"/>
            </a:srgbClr>
          </a:solidFill>
          <a:ln/>
        </p:spPr>
        <p:txBody>
          <a:bodyPr wrap="square" lIns="0" tIns="0" rIns="0" bIns="0" rtlCol="0" anchor="ctr"/>
          <a:lstStyle/>
          <a:p>
            <a:pPr marL="0" indent="0">
              <a:buNone/>
            </a:pPr>
            <a:endParaRPr lang="en-US" dirty="0"/>
          </a:p>
        </p:txBody>
      </p:sp>
      <p:pic>
        <p:nvPicPr>
          <p:cNvPr id="23" name="Picture 22">
            <a:extLst>
              <a:ext uri="{FF2B5EF4-FFF2-40B4-BE49-F238E27FC236}">
                <a16:creationId xmlns:a16="http://schemas.microsoft.com/office/drawing/2014/main" id="{8FEB5ED8-9B09-6990-2551-34B24CCA4FAC}"/>
              </a:ext>
            </a:extLst>
          </p:cNvPr>
          <p:cNvPicPr>
            <a:picLocks noChangeAspect="1"/>
          </p:cNvPicPr>
          <p:nvPr/>
        </p:nvPicPr>
        <p:blipFill rotWithShape="1">
          <a:blip r:embed="rId4"/>
          <a:srcRect l="2478" r="13767" b="28840"/>
          <a:stretch/>
        </p:blipFill>
        <p:spPr>
          <a:xfrm rot="16200000">
            <a:off x="10558605" y="5210336"/>
            <a:ext cx="1781626" cy="1513702"/>
          </a:xfrm>
          <a:prstGeom prst="rect">
            <a:avLst/>
          </a:prstGeom>
        </p:spPr>
      </p:pic>
      <p:sp>
        <p:nvSpPr>
          <p:cNvPr id="25" name="Text 18">
            <a:extLst>
              <a:ext uri="{FF2B5EF4-FFF2-40B4-BE49-F238E27FC236}">
                <a16:creationId xmlns:a16="http://schemas.microsoft.com/office/drawing/2014/main" id="{CDD22A07-B5BD-D7B8-2E29-F3C8DC895DB3}"/>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26" name="Text 20">
            <a:extLst>
              <a:ext uri="{FF2B5EF4-FFF2-40B4-BE49-F238E27FC236}">
                <a16:creationId xmlns:a16="http://schemas.microsoft.com/office/drawing/2014/main" id="{CD450112-B769-67AB-97E1-8796A3726A12}"/>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10</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1164617"/>
            <a:ext cx="10972800" cy="10672"/>
          </a:xfrm>
          <a:custGeom>
            <a:avLst/>
            <a:gdLst/>
            <a:ahLst/>
            <a:cxnLst/>
            <a:rect l="l" t="t" r="r" b="b"/>
            <a:pathLst>
              <a:path w="10972800" h="10672">
                <a:moveTo>
                  <a:pt x="0" y="0"/>
                </a:moveTo>
                <a:lnTo>
                  <a:pt x="10972800" y="0"/>
                </a:lnTo>
              </a:path>
            </a:pathLst>
          </a:custGeom>
          <a:noFill/>
          <a:ln w="25400">
            <a:solidFill>
              <a:srgbClr val="EAECF0"/>
            </a:solidFill>
          </a:ln>
        </p:spPr>
        <p:txBody>
          <a:bodyPr wrap="square" lIns="90000" tIns="46800" rIns="90000" bIns="46800" rtlCol="0" anchor="ctr"/>
          <a:lstStyle/>
          <a:p>
            <a:pPr marL="0" indent="0" algn="ctr">
              <a:lnSpc>
                <a:spcPct val="83333"/>
              </a:lnSpc>
              <a:buNone/>
            </a:pPr>
            <a:endParaRPr lang="en-US" sz="1800" dirty="0"/>
          </a:p>
        </p:txBody>
      </p:sp>
      <p:sp>
        <p:nvSpPr>
          <p:cNvPr id="15" name="Text 13"/>
          <p:cNvSpPr/>
          <p:nvPr/>
        </p:nvSpPr>
        <p:spPr>
          <a:xfrm>
            <a:off x="609600" y="1"/>
            <a:ext cx="10972800" cy="1034799"/>
          </a:xfrm>
          <a:custGeom>
            <a:avLst/>
            <a:gdLst/>
            <a:ahLst/>
            <a:cxnLst/>
            <a:rect l="l" t="t" r="r" b="b"/>
            <a:pathLst>
              <a:path w="10972800" h="1034799">
                <a:moveTo>
                  <a:pt x="0" y="1034799"/>
                </a:moveTo>
                <a:lnTo>
                  <a:pt x="0" y="0"/>
                </a:lnTo>
                <a:lnTo>
                  <a:pt x="10972800" y="0"/>
                </a:lnTo>
                <a:lnTo>
                  <a:pt x="10972800"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Fases de desarrollo e implementación de Farmacity</a:t>
            </a:r>
            <a:endParaRPr lang="es-ES_tradnl" sz="2400" dirty="0"/>
          </a:p>
        </p:txBody>
      </p:sp>
      <p:sp>
        <p:nvSpPr>
          <p:cNvPr id="30" name="Text 3">
            <a:extLst>
              <a:ext uri="{FF2B5EF4-FFF2-40B4-BE49-F238E27FC236}">
                <a16:creationId xmlns:a16="http://schemas.microsoft.com/office/drawing/2014/main" id="{B657BAAA-37D7-A7E1-ACD9-1785C2ACFDF8}"/>
              </a:ext>
            </a:extLst>
          </p:cNvPr>
          <p:cNvSpPr/>
          <p:nvPr/>
        </p:nvSpPr>
        <p:spPr>
          <a:xfrm flipV="1">
            <a:off x="5996706" y="249227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31" name="Text 4">
            <a:extLst>
              <a:ext uri="{FF2B5EF4-FFF2-40B4-BE49-F238E27FC236}">
                <a16:creationId xmlns:a16="http://schemas.microsoft.com/office/drawing/2014/main" id="{EC8B5738-3E56-8AAC-F460-9485264AEB67}"/>
              </a:ext>
            </a:extLst>
          </p:cNvPr>
          <p:cNvSpPr/>
          <p:nvPr/>
        </p:nvSpPr>
        <p:spPr>
          <a:xfrm flipV="1">
            <a:off x="1733657" y="249227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32" name="Text 5">
            <a:extLst>
              <a:ext uri="{FF2B5EF4-FFF2-40B4-BE49-F238E27FC236}">
                <a16:creationId xmlns:a16="http://schemas.microsoft.com/office/drawing/2014/main" id="{F3D48155-22BC-65EC-B0DF-ED7D109F18BE}"/>
              </a:ext>
            </a:extLst>
          </p:cNvPr>
          <p:cNvSpPr/>
          <p:nvPr/>
        </p:nvSpPr>
        <p:spPr>
          <a:xfrm flipV="1">
            <a:off x="8133113" y="2505852"/>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33" name="Text 6">
            <a:extLst>
              <a:ext uri="{FF2B5EF4-FFF2-40B4-BE49-F238E27FC236}">
                <a16:creationId xmlns:a16="http://schemas.microsoft.com/office/drawing/2014/main" id="{D73D3CF4-BF5A-29EB-7520-FC793CBD54D8}"/>
              </a:ext>
            </a:extLst>
          </p:cNvPr>
          <p:cNvSpPr/>
          <p:nvPr/>
        </p:nvSpPr>
        <p:spPr>
          <a:xfrm flipV="1">
            <a:off x="3860299" y="2580614"/>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35" name="Text 8">
            <a:extLst>
              <a:ext uri="{FF2B5EF4-FFF2-40B4-BE49-F238E27FC236}">
                <a16:creationId xmlns:a16="http://schemas.microsoft.com/office/drawing/2014/main" id="{F4E59D2E-3EF2-0DDE-1550-9DCD4DDC2724}"/>
              </a:ext>
            </a:extLst>
          </p:cNvPr>
          <p:cNvSpPr/>
          <p:nvPr/>
        </p:nvSpPr>
        <p:spPr>
          <a:xfrm>
            <a:off x="1413617" y="2714416"/>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36" name="Text 9">
            <a:extLst>
              <a:ext uri="{FF2B5EF4-FFF2-40B4-BE49-F238E27FC236}">
                <a16:creationId xmlns:a16="http://schemas.microsoft.com/office/drawing/2014/main" id="{6EA9156C-8ABB-6F15-2339-C050705366FD}"/>
              </a:ext>
            </a:extLst>
          </p:cNvPr>
          <p:cNvSpPr/>
          <p:nvPr/>
        </p:nvSpPr>
        <p:spPr>
          <a:xfrm>
            <a:off x="5676666" y="2714416"/>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37" name="Text 10">
            <a:extLst>
              <a:ext uri="{FF2B5EF4-FFF2-40B4-BE49-F238E27FC236}">
                <a16:creationId xmlns:a16="http://schemas.microsoft.com/office/drawing/2014/main" id="{07734797-D586-0A2D-23D2-94D0C9D21B93}"/>
              </a:ext>
            </a:extLst>
          </p:cNvPr>
          <p:cNvSpPr/>
          <p:nvPr/>
        </p:nvSpPr>
        <p:spPr>
          <a:xfrm>
            <a:off x="7813073" y="2727997"/>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38" name="Text 11">
            <a:extLst>
              <a:ext uri="{FF2B5EF4-FFF2-40B4-BE49-F238E27FC236}">
                <a16:creationId xmlns:a16="http://schemas.microsoft.com/office/drawing/2014/main" id="{6EC0146D-3BD1-0B12-8084-4E7CEC770A71}"/>
              </a:ext>
            </a:extLst>
          </p:cNvPr>
          <p:cNvSpPr/>
          <p:nvPr/>
        </p:nvSpPr>
        <p:spPr>
          <a:xfrm>
            <a:off x="3545141" y="2714416"/>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40" name="Text 13">
            <a:extLst>
              <a:ext uri="{FF2B5EF4-FFF2-40B4-BE49-F238E27FC236}">
                <a16:creationId xmlns:a16="http://schemas.microsoft.com/office/drawing/2014/main" id="{45D47F70-EEB0-BB0C-1A21-C2A574ACF5B0}"/>
              </a:ext>
            </a:extLst>
          </p:cNvPr>
          <p:cNvSpPr/>
          <p:nvPr/>
        </p:nvSpPr>
        <p:spPr>
          <a:xfrm>
            <a:off x="1660041" y="2492271"/>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sp>
        <p:nvSpPr>
          <p:cNvPr id="42" name="Text 15">
            <a:extLst>
              <a:ext uri="{FF2B5EF4-FFF2-40B4-BE49-F238E27FC236}">
                <a16:creationId xmlns:a16="http://schemas.microsoft.com/office/drawing/2014/main" id="{E5A4E49C-6B07-0787-FF86-FCF5524CD077}"/>
              </a:ext>
            </a:extLst>
          </p:cNvPr>
          <p:cNvSpPr/>
          <p:nvPr/>
        </p:nvSpPr>
        <p:spPr>
          <a:xfrm>
            <a:off x="5923090" y="2492271"/>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sp>
        <p:nvSpPr>
          <p:cNvPr id="44" name="Text 17">
            <a:extLst>
              <a:ext uri="{FF2B5EF4-FFF2-40B4-BE49-F238E27FC236}">
                <a16:creationId xmlns:a16="http://schemas.microsoft.com/office/drawing/2014/main" id="{C605550C-038F-A26B-959A-6EC8AD7EF357}"/>
              </a:ext>
            </a:extLst>
          </p:cNvPr>
          <p:cNvSpPr/>
          <p:nvPr/>
        </p:nvSpPr>
        <p:spPr>
          <a:xfrm>
            <a:off x="8059497" y="250585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sp>
        <p:nvSpPr>
          <p:cNvPr id="45" name="Text 22">
            <a:extLst>
              <a:ext uri="{FF2B5EF4-FFF2-40B4-BE49-F238E27FC236}">
                <a16:creationId xmlns:a16="http://schemas.microsoft.com/office/drawing/2014/main" id="{6F2A7E76-F187-57A2-B798-F212BD697289}"/>
              </a:ext>
            </a:extLst>
          </p:cNvPr>
          <p:cNvSpPr/>
          <p:nvPr/>
        </p:nvSpPr>
        <p:spPr>
          <a:xfrm>
            <a:off x="2987682" y="1860125"/>
            <a:ext cx="1764764" cy="640080"/>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Desarrollo de software para la plataforma web y móvil. (5 meses)</a:t>
            </a:r>
            <a:endParaRPr lang="es-ES_tradnl" sz="1200" dirty="0"/>
          </a:p>
        </p:txBody>
      </p:sp>
      <p:sp>
        <p:nvSpPr>
          <p:cNvPr id="54" name="Text 33">
            <a:extLst>
              <a:ext uri="{FF2B5EF4-FFF2-40B4-BE49-F238E27FC236}">
                <a16:creationId xmlns:a16="http://schemas.microsoft.com/office/drawing/2014/main" id="{C3C94E42-EAD7-FCA5-5BEC-8912C3A49562}"/>
              </a:ext>
            </a:extLst>
          </p:cNvPr>
          <p:cNvSpPr/>
          <p:nvPr/>
        </p:nvSpPr>
        <p:spPr>
          <a:xfrm>
            <a:off x="5859546" y="2897296"/>
            <a:ext cx="274320" cy="274320"/>
          </a:xfrm>
          <a:custGeom>
            <a:avLst/>
            <a:gdLst/>
            <a:ahLst/>
            <a:cxnLst/>
            <a:rect l="l" t="t" r="r" b="b"/>
            <a:pathLst>
              <a:path w="274320" h="274320">
                <a:moveTo>
                  <a:pt x="262890" y="30480"/>
                </a:moveTo>
                <a:cubicBezTo>
                  <a:pt x="256556" y="30480"/>
                  <a:pt x="251460" y="35576"/>
                  <a:pt x="251460" y="41910"/>
                </a:cubicBezTo>
                <a:lnTo>
                  <a:pt x="251460" y="44625"/>
                </a:lnTo>
                <a:lnTo>
                  <a:pt x="22860" y="106966"/>
                </a:lnTo>
                <a:lnTo>
                  <a:pt x="22860" y="102870"/>
                </a:lnTo>
                <a:cubicBezTo>
                  <a:pt x="22860" y="96536"/>
                  <a:pt x="17764" y="91440"/>
                  <a:pt x="11430" y="91440"/>
                </a:cubicBezTo>
                <a:cubicBezTo>
                  <a:pt x="5096" y="91440"/>
                  <a:pt x="0" y="96536"/>
                  <a:pt x="0" y="102870"/>
                </a:cubicBezTo>
                <a:lnTo>
                  <a:pt x="0" y="113205"/>
                </a:lnTo>
                <a:lnTo>
                  <a:pt x="0" y="121920"/>
                </a:lnTo>
                <a:lnTo>
                  <a:pt x="0" y="152400"/>
                </a:lnTo>
                <a:lnTo>
                  <a:pt x="0" y="161115"/>
                </a:lnTo>
                <a:lnTo>
                  <a:pt x="0" y="171450"/>
                </a:lnTo>
                <a:cubicBezTo>
                  <a:pt x="0" y="177784"/>
                  <a:pt x="5096" y="182880"/>
                  <a:pt x="11430" y="182880"/>
                </a:cubicBezTo>
                <a:cubicBezTo>
                  <a:pt x="17764" y="182880"/>
                  <a:pt x="22860" y="177784"/>
                  <a:pt x="22860" y="171450"/>
                </a:cubicBezTo>
                <a:lnTo>
                  <a:pt x="22860" y="167354"/>
                </a:lnTo>
                <a:lnTo>
                  <a:pt x="78867" y="182642"/>
                </a:lnTo>
                <a:cubicBezTo>
                  <a:pt x="77153" y="187500"/>
                  <a:pt x="76200" y="192691"/>
                  <a:pt x="76200" y="198120"/>
                </a:cubicBezTo>
                <a:cubicBezTo>
                  <a:pt x="76200" y="223361"/>
                  <a:pt x="96679" y="243840"/>
                  <a:pt x="121920" y="243840"/>
                </a:cubicBezTo>
                <a:cubicBezTo>
                  <a:pt x="144256" y="243840"/>
                  <a:pt x="162878" y="227838"/>
                  <a:pt x="166830" y="206645"/>
                </a:cubicBezTo>
                <a:lnTo>
                  <a:pt x="251460" y="229695"/>
                </a:lnTo>
                <a:lnTo>
                  <a:pt x="251460" y="232410"/>
                </a:lnTo>
                <a:cubicBezTo>
                  <a:pt x="251460" y="238744"/>
                  <a:pt x="256556" y="243840"/>
                  <a:pt x="262890" y="243840"/>
                </a:cubicBezTo>
                <a:cubicBezTo>
                  <a:pt x="269224" y="243840"/>
                  <a:pt x="274320" y="238744"/>
                  <a:pt x="274320" y="232410"/>
                </a:cubicBezTo>
                <a:lnTo>
                  <a:pt x="274320" y="220980"/>
                </a:lnTo>
                <a:lnTo>
                  <a:pt x="274320" y="53340"/>
                </a:lnTo>
                <a:lnTo>
                  <a:pt x="274320" y="41910"/>
                </a:lnTo>
                <a:cubicBezTo>
                  <a:pt x="274320" y="35576"/>
                  <a:pt x="269224" y="30480"/>
                  <a:pt x="262890" y="30480"/>
                </a:cubicBezTo>
                <a:lnTo>
                  <a:pt x="262890" y="30480"/>
                </a:lnTo>
                <a:moveTo>
                  <a:pt x="251460" y="206026"/>
                </a:moveTo>
                <a:lnTo>
                  <a:pt x="22860" y="143685"/>
                </a:lnTo>
                <a:lnTo>
                  <a:pt x="22860" y="130683"/>
                </a:lnTo>
                <a:lnTo>
                  <a:pt x="251460" y="68294"/>
                </a:lnTo>
                <a:lnTo>
                  <a:pt x="251460" y="206026"/>
                </a:lnTo>
                <a:moveTo>
                  <a:pt x="99060" y="198120"/>
                </a:moveTo>
                <a:cubicBezTo>
                  <a:pt x="99060" y="194739"/>
                  <a:pt x="99774" y="191548"/>
                  <a:pt x="101108" y="188690"/>
                </a:cubicBezTo>
                <a:lnTo>
                  <a:pt x="144685" y="200549"/>
                </a:lnTo>
                <a:cubicBezTo>
                  <a:pt x="143447" y="212027"/>
                  <a:pt x="133731" y="220932"/>
                  <a:pt x="121968" y="220932"/>
                </a:cubicBezTo>
                <a:cubicBezTo>
                  <a:pt x="109347" y="220932"/>
                  <a:pt x="99108" y="210693"/>
                  <a:pt x="99108" y="198072"/>
                </a:cubicBezTo>
                <a:lnTo>
                  <a:pt x="99060" y="198120"/>
                </a:lnTo>
              </a:path>
            </a:pathLst>
          </a:custGeom>
          <a:solidFill>
            <a:srgbClr val="FFFFFF"/>
          </a:solidFill>
          <a:ln/>
        </p:spPr>
        <p:txBody>
          <a:bodyPr wrap="square" lIns="90000" tIns="46800" rIns="90000" bIns="46800" rtlCol="0" anchor="ctr"/>
          <a:lstStyle/>
          <a:p>
            <a:pPr marL="0" indent="0">
              <a:buNone/>
            </a:pPr>
            <a:endParaRPr lang="en-US"/>
          </a:p>
        </p:txBody>
      </p:sp>
      <p:sp>
        <p:nvSpPr>
          <p:cNvPr id="57" name="Text 36">
            <a:extLst>
              <a:ext uri="{FF2B5EF4-FFF2-40B4-BE49-F238E27FC236}">
                <a16:creationId xmlns:a16="http://schemas.microsoft.com/office/drawing/2014/main" id="{A8B6490F-1ED3-0995-917A-1C6713172400}"/>
              </a:ext>
            </a:extLst>
          </p:cNvPr>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58" name="Picture 57">
            <a:extLst>
              <a:ext uri="{FF2B5EF4-FFF2-40B4-BE49-F238E27FC236}">
                <a16:creationId xmlns:a16="http://schemas.microsoft.com/office/drawing/2014/main" id="{4755DE25-9769-4EEB-64BF-D308D326C439}"/>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67" name="Text 22">
            <a:extLst>
              <a:ext uri="{FF2B5EF4-FFF2-40B4-BE49-F238E27FC236}">
                <a16:creationId xmlns:a16="http://schemas.microsoft.com/office/drawing/2014/main" id="{70C3FE86-74DC-3ACA-016F-9E031B09280A}"/>
              </a:ext>
            </a:extLst>
          </p:cNvPr>
          <p:cNvSpPr/>
          <p:nvPr/>
        </p:nvSpPr>
        <p:spPr>
          <a:xfrm>
            <a:off x="1688577" y="4909302"/>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Búsqueda de alianzas estratégicas. (3 meses)</a:t>
            </a:r>
            <a:endParaRPr lang="es-ES_tradnl" sz="1200" dirty="0"/>
          </a:p>
        </p:txBody>
      </p:sp>
      <p:grpSp>
        <p:nvGrpSpPr>
          <p:cNvPr id="71" name="Group 70">
            <a:extLst>
              <a:ext uri="{FF2B5EF4-FFF2-40B4-BE49-F238E27FC236}">
                <a16:creationId xmlns:a16="http://schemas.microsoft.com/office/drawing/2014/main" id="{06C3A1E6-77F5-C5D5-0A56-5BCDE457C620}"/>
              </a:ext>
            </a:extLst>
          </p:cNvPr>
          <p:cNvGrpSpPr/>
          <p:nvPr/>
        </p:nvGrpSpPr>
        <p:grpSpPr>
          <a:xfrm>
            <a:off x="2500083" y="3913363"/>
            <a:ext cx="640080" cy="888975"/>
            <a:chOff x="2636696" y="4574050"/>
            <a:chExt cx="640080" cy="888975"/>
          </a:xfrm>
        </p:grpSpPr>
        <p:sp>
          <p:nvSpPr>
            <p:cNvPr id="61" name="Text 11">
              <a:extLst>
                <a:ext uri="{FF2B5EF4-FFF2-40B4-BE49-F238E27FC236}">
                  <a16:creationId xmlns:a16="http://schemas.microsoft.com/office/drawing/2014/main" id="{0BE345F7-725F-1B32-0EB7-975BA26D1864}"/>
                </a:ext>
              </a:extLst>
            </p:cNvPr>
            <p:cNvSpPr/>
            <p:nvPr/>
          </p:nvSpPr>
          <p:spPr>
            <a:xfrm>
              <a:off x="2636696" y="4574050"/>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69" name="Text 4">
              <a:extLst>
                <a:ext uri="{FF2B5EF4-FFF2-40B4-BE49-F238E27FC236}">
                  <a16:creationId xmlns:a16="http://schemas.microsoft.com/office/drawing/2014/main" id="{D5A73F53-3D21-2A33-03FB-9497460818C2}"/>
                </a:ext>
              </a:extLst>
            </p:cNvPr>
            <p:cNvSpPr/>
            <p:nvPr/>
          </p:nvSpPr>
          <p:spPr>
            <a:xfrm flipV="1">
              <a:off x="2956736" y="509096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68" name="Text 13">
              <a:extLst>
                <a:ext uri="{FF2B5EF4-FFF2-40B4-BE49-F238E27FC236}">
                  <a16:creationId xmlns:a16="http://schemas.microsoft.com/office/drawing/2014/main" id="{6D828504-C545-3F25-66EB-5B02DA667128}"/>
                </a:ext>
              </a:extLst>
            </p:cNvPr>
            <p:cNvSpPr/>
            <p:nvPr/>
          </p:nvSpPr>
          <p:spPr>
            <a:xfrm>
              <a:off x="2883120" y="531579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grpSp>
      <p:sp>
        <p:nvSpPr>
          <p:cNvPr id="72" name="Text 17">
            <a:extLst>
              <a:ext uri="{FF2B5EF4-FFF2-40B4-BE49-F238E27FC236}">
                <a16:creationId xmlns:a16="http://schemas.microsoft.com/office/drawing/2014/main" id="{19BC7F63-93A6-FFAB-CD3B-9F01631DE41F}"/>
              </a:ext>
            </a:extLst>
          </p:cNvPr>
          <p:cNvSpPr/>
          <p:nvPr/>
        </p:nvSpPr>
        <p:spPr>
          <a:xfrm>
            <a:off x="2641635" y="4073311"/>
            <a:ext cx="336629" cy="357508"/>
          </a:xfrm>
          <a:custGeom>
            <a:avLst/>
            <a:gdLst/>
            <a:ahLst/>
            <a:cxnLst/>
            <a:rect l="l" t="t" r="r" b="b"/>
            <a:pathLst>
              <a:path w="274320" h="274320">
                <a:moveTo>
                  <a:pt x="116672" y="54744"/>
                </a:moveTo>
                <a:lnTo>
                  <a:pt x="94769" y="76646"/>
                </a:lnTo>
                <a:cubicBezTo>
                  <a:pt x="88211" y="78447"/>
                  <a:pt x="82125" y="81747"/>
                  <a:pt x="76981" y="86290"/>
                </a:cubicBezTo>
                <a:lnTo>
                  <a:pt x="65580" y="96449"/>
                </a:lnTo>
                <a:cubicBezTo>
                  <a:pt x="61208" y="100349"/>
                  <a:pt x="55507" y="102492"/>
                  <a:pt x="49635" y="102492"/>
                </a:cubicBezTo>
                <a:lnTo>
                  <a:pt x="41148" y="102492"/>
                </a:lnTo>
                <a:lnTo>
                  <a:pt x="41148" y="157356"/>
                </a:lnTo>
                <a:cubicBezTo>
                  <a:pt x="49892" y="157614"/>
                  <a:pt x="58207" y="161171"/>
                  <a:pt x="64422" y="167386"/>
                </a:cubicBezTo>
                <a:lnTo>
                  <a:pt x="79681" y="182645"/>
                </a:lnTo>
                <a:lnTo>
                  <a:pt x="82682" y="185646"/>
                </a:lnTo>
                <a:lnTo>
                  <a:pt x="82682" y="185646"/>
                </a:lnTo>
                <a:lnTo>
                  <a:pt x="94255" y="197219"/>
                </a:lnTo>
                <a:cubicBezTo>
                  <a:pt x="96912" y="199876"/>
                  <a:pt x="101284" y="199876"/>
                  <a:pt x="103942" y="197219"/>
                </a:cubicBezTo>
                <a:cubicBezTo>
                  <a:pt x="104670" y="196490"/>
                  <a:pt x="105227" y="195633"/>
                  <a:pt x="105527" y="194733"/>
                </a:cubicBezTo>
                <a:cubicBezTo>
                  <a:pt x="106728" y="191432"/>
                  <a:pt x="109514" y="188946"/>
                  <a:pt x="112943" y="188175"/>
                </a:cubicBezTo>
                <a:cubicBezTo>
                  <a:pt x="116372" y="187403"/>
                  <a:pt x="119972" y="188432"/>
                  <a:pt x="122458" y="190961"/>
                </a:cubicBezTo>
                <a:lnTo>
                  <a:pt x="127087" y="195504"/>
                </a:lnTo>
                <a:cubicBezTo>
                  <a:pt x="132059" y="200476"/>
                  <a:pt x="140118" y="200476"/>
                  <a:pt x="145047" y="195504"/>
                </a:cubicBezTo>
                <a:cubicBezTo>
                  <a:pt x="147361" y="193189"/>
                  <a:pt x="148604" y="190232"/>
                  <a:pt x="148733" y="187189"/>
                </a:cubicBezTo>
                <a:cubicBezTo>
                  <a:pt x="148904" y="183417"/>
                  <a:pt x="151133" y="180074"/>
                  <a:pt x="154562" y="178445"/>
                </a:cubicBezTo>
                <a:cubicBezTo>
                  <a:pt x="157991" y="176816"/>
                  <a:pt x="161977" y="177159"/>
                  <a:pt x="165021" y="179345"/>
                </a:cubicBezTo>
                <a:cubicBezTo>
                  <a:pt x="169050" y="182217"/>
                  <a:pt x="174665" y="181831"/>
                  <a:pt x="178265" y="178230"/>
                </a:cubicBezTo>
                <a:cubicBezTo>
                  <a:pt x="182294" y="174201"/>
                  <a:pt x="182294" y="167686"/>
                  <a:pt x="178265" y="163700"/>
                </a:cubicBezTo>
                <a:lnTo>
                  <a:pt x="145775" y="131210"/>
                </a:lnTo>
                <a:lnTo>
                  <a:pt x="130431" y="145355"/>
                </a:lnTo>
                <a:cubicBezTo>
                  <a:pt x="118729" y="156156"/>
                  <a:pt x="100770" y="156328"/>
                  <a:pt x="88854" y="145741"/>
                </a:cubicBezTo>
                <a:cubicBezTo>
                  <a:pt x="75267" y="133653"/>
                  <a:pt x="74967" y="112565"/>
                  <a:pt x="88168" y="100092"/>
                </a:cubicBezTo>
                <a:lnTo>
                  <a:pt x="118215" y="71717"/>
                </a:lnTo>
                <a:cubicBezTo>
                  <a:pt x="129959" y="60659"/>
                  <a:pt x="145475" y="54486"/>
                  <a:pt x="161634" y="54486"/>
                </a:cubicBezTo>
                <a:cubicBezTo>
                  <a:pt x="177108" y="54486"/>
                  <a:pt x="192067" y="60187"/>
                  <a:pt x="203597" y="70431"/>
                </a:cubicBezTo>
                <a:lnTo>
                  <a:pt x="216498" y="81918"/>
                </a:lnTo>
                <a:lnTo>
                  <a:pt x="233172" y="81918"/>
                </a:lnTo>
                <a:lnTo>
                  <a:pt x="250317" y="81918"/>
                </a:lnTo>
                <a:lnTo>
                  <a:pt x="267462" y="81918"/>
                </a:lnTo>
                <a:cubicBezTo>
                  <a:pt x="271234" y="81918"/>
                  <a:pt x="274320" y="85005"/>
                  <a:pt x="274320" y="88776"/>
                </a:cubicBezTo>
                <a:lnTo>
                  <a:pt x="274320" y="177930"/>
                </a:lnTo>
                <a:cubicBezTo>
                  <a:pt x="274320" y="185517"/>
                  <a:pt x="268191" y="191646"/>
                  <a:pt x="260604" y="191646"/>
                </a:cubicBezTo>
                <a:lnTo>
                  <a:pt x="246888" y="191646"/>
                </a:lnTo>
                <a:cubicBezTo>
                  <a:pt x="241830" y="191646"/>
                  <a:pt x="237373" y="188903"/>
                  <a:pt x="235015" y="184788"/>
                </a:cubicBezTo>
                <a:lnTo>
                  <a:pt x="198625" y="184788"/>
                </a:lnTo>
                <a:cubicBezTo>
                  <a:pt x="197167" y="187660"/>
                  <a:pt x="195239" y="190403"/>
                  <a:pt x="192838" y="192804"/>
                </a:cubicBezTo>
                <a:cubicBezTo>
                  <a:pt x="185509" y="200133"/>
                  <a:pt x="175350" y="203005"/>
                  <a:pt x="165835" y="201419"/>
                </a:cubicBezTo>
                <a:cubicBezTo>
                  <a:pt x="164292" y="204548"/>
                  <a:pt x="162192" y="207463"/>
                  <a:pt x="159577" y="210077"/>
                </a:cubicBezTo>
                <a:cubicBezTo>
                  <a:pt x="147876" y="221779"/>
                  <a:pt x="129573" y="222936"/>
                  <a:pt x="116543" y="213549"/>
                </a:cubicBezTo>
                <a:cubicBezTo>
                  <a:pt x="105785" y="222465"/>
                  <a:pt x="89754" y="221907"/>
                  <a:pt x="79681" y="211792"/>
                </a:cubicBezTo>
                <a:lnTo>
                  <a:pt x="68151" y="200219"/>
                </a:lnTo>
                <a:lnTo>
                  <a:pt x="65151" y="197219"/>
                </a:lnTo>
                <a:lnTo>
                  <a:pt x="49892" y="181960"/>
                </a:lnTo>
                <a:cubicBezTo>
                  <a:pt x="47535" y="179602"/>
                  <a:pt x="44448" y="178230"/>
                  <a:pt x="41148" y="177973"/>
                </a:cubicBezTo>
                <a:cubicBezTo>
                  <a:pt x="41148" y="185517"/>
                  <a:pt x="34976" y="191646"/>
                  <a:pt x="27432" y="191646"/>
                </a:cubicBezTo>
                <a:lnTo>
                  <a:pt x="13716" y="191646"/>
                </a:lnTo>
                <a:cubicBezTo>
                  <a:pt x="6129" y="191646"/>
                  <a:pt x="0" y="185517"/>
                  <a:pt x="0" y="177930"/>
                </a:cubicBezTo>
                <a:lnTo>
                  <a:pt x="0" y="88776"/>
                </a:lnTo>
                <a:cubicBezTo>
                  <a:pt x="0" y="85005"/>
                  <a:pt x="3086" y="81918"/>
                  <a:pt x="6858" y="81918"/>
                </a:cubicBezTo>
                <a:lnTo>
                  <a:pt x="24003" y="81918"/>
                </a:lnTo>
                <a:lnTo>
                  <a:pt x="41148" y="81918"/>
                </a:lnTo>
                <a:lnTo>
                  <a:pt x="49635" y="81918"/>
                </a:lnTo>
                <a:cubicBezTo>
                  <a:pt x="50492" y="81918"/>
                  <a:pt x="51306" y="81618"/>
                  <a:pt x="51906" y="81061"/>
                </a:cubicBezTo>
                <a:lnTo>
                  <a:pt x="63265" y="70946"/>
                </a:lnTo>
                <a:cubicBezTo>
                  <a:pt x="75224" y="60359"/>
                  <a:pt x="90611" y="54486"/>
                  <a:pt x="106599" y="54486"/>
                </a:cubicBezTo>
                <a:lnTo>
                  <a:pt x="111014" y="54486"/>
                </a:lnTo>
                <a:cubicBezTo>
                  <a:pt x="112900" y="54486"/>
                  <a:pt x="114829" y="54572"/>
                  <a:pt x="116672" y="54744"/>
                </a:cubicBezTo>
                <a:lnTo>
                  <a:pt x="116672" y="54744"/>
                </a:lnTo>
                <a:moveTo>
                  <a:pt x="233172" y="164214"/>
                </a:moveTo>
                <a:lnTo>
                  <a:pt x="233172" y="102492"/>
                </a:lnTo>
                <a:lnTo>
                  <a:pt x="212598" y="102492"/>
                </a:lnTo>
                <a:cubicBezTo>
                  <a:pt x="210069" y="102492"/>
                  <a:pt x="207626" y="101549"/>
                  <a:pt x="205783" y="99878"/>
                </a:cubicBezTo>
                <a:lnTo>
                  <a:pt x="189967" y="85819"/>
                </a:lnTo>
                <a:cubicBezTo>
                  <a:pt x="182166" y="78875"/>
                  <a:pt x="172093" y="75060"/>
                  <a:pt x="161634" y="75060"/>
                </a:cubicBezTo>
                <a:cubicBezTo>
                  <a:pt x="150747" y="75060"/>
                  <a:pt x="140289" y="79218"/>
                  <a:pt x="132359" y="86676"/>
                </a:cubicBezTo>
                <a:lnTo>
                  <a:pt x="102313" y="115051"/>
                </a:lnTo>
                <a:cubicBezTo>
                  <a:pt x="97898" y="119252"/>
                  <a:pt x="97984" y="126324"/>
                  <a:pt x="102527" y="130353"/>
                </a:cubicBezTo>
                <a:cubicBezTo>
                  <a:pt x="106513" y="133911"/>
                  <a:pt x="112557" y="133825"/>
                  <a:pt x="116457" y="130224"/>
                </a:cubicBezTo>
                <a:lnTo>
                  <a:pt x="147276" y="101764"/>
                </a:lnTo>
                <a:cubicBezTo>
                  <a:pt x="151433" y="97906"/>
                  <a:pt x="157948" y="98163"/>
                  <a:pt x="161806" y="102364"/>
                </a:cubicBezTo>
                <a:cubicBezTo>
                  <a:pt x="165664" y="106564"/>
                  <a:pt x="165406" y="113037"/>
                  <a:pt x="161206" y="116894"/>
                </a:cubicBezTo>
                <a:lnTo>
                  <a:pt x="160863" y="117237"/>
                </a:lnTo>
                <a:lnTo>
                  <a:pt x="192753" y="149127"/>
                </a:lnTo>
                <a:cubicBezTo>
                  <a:pt x="197039" y="153413"/>
                  <a:pt x="199825" y="158685"/>
                  <a:pt x="201068" y="164172"/>
                </a:cubicBezTo>
                <a:lnTo>
                  <a:pt x="233129" y="164172"/>
                </a:lnTo>
                <a:lnTo>
                  <a:pt x="233172" y="164214"/>
                </a:lnTo>
                <a:moveTo>
                  <a:pt x="27432" y="171072"/>
                </a:moveTo>
                <a:cubicBezTo>
                  <a:pt x="27432" y="167285"/>
                  <a:pt x="24362" y="164214"/>
                  <a:pt x="20574" y="164214"/>
                </a:cubicBezTo>
                <a:cubicBezTo>
                  <a:pt x="16786" y="164214"/>
                  <a:pt x="13716" y="167285"/>
                  <a:pt x="13716" y="171072"/>
                </a:cubicBezTo>
                <a:cubicBezTo>
                  <a:pt x="13716" y="174860"/>
                  <a:pt x="16786" y="177930"/>
                  <a:pt x="20574" y="177930"/>
                </a:cubicBezTo>
                <a:cubicBezTo>
                  <a:pt x="24362" y="177930"/>
                  <a:pt x="27432" y="174860"/>
                  <a:pt x="27432" y="171072"/>
                </a:cubicBezTo>
                <a:moveTo>
                  <a:pt x="253746" y="177930"/>
                </a:moveTo>
                <a:cubicBezTo>
                  <a:pt x="257534" y="177930"/>
                  <a:pt x="260604" y="174860"/>
                  <a:pt x="260604" y="171072"/>
                </a:cubicBezTo>
                <a:cubicBezTo>
                  <a:pt x="260604" y="167285"/>
                  <a:pt x="257534" y="164214"/>
                  <a:pt x="253746" y="164214"/>
                </a:cubicBezTo>
                <a:cubicBezTo>
                  <a:pt x="249958" y="164214"/>
                  <a:pt x="246888" y="167285"/>
                  <a:pt x="246888" y="171072"/>
                </a:cubicBezTo>
                <a:cubicBezTo>
                  <a:pt x="246888" y="174860"/>
                  <a:pt x="249958" y="177930"/>
                  <a:pt x="253746" y="177930"/>
                </a:cubicBezTo>
              </a:path>
            </a:pathLst>
          </a:custGeom>
          <a:solidFill>
            <a:srgbClr val="FFFFFF"/>
          </a:solidFill>
          <a:ln/>
        </p:spPr>
        <p:txBody>
          <a:bodyPr wrap="square" lIns="90000" tIns="46800" rIns="90000" bIns="46800" rtlCol="0" anchor="ctr"/>
          <a:lstStyle/>
          <a:p>
            <a:pPr marL="0" indent="0">
              <a:buNone/>
            </a:pPr>
            <a:endParaRPr lang="en-US"/>
          </a:p>
        </p:txBody>
      </p:sp>
      <p:cxnSp>
        <p:nvCxnSpPr>
          <p:cNvPr id="76" name="Straight Connector 75">
            <a:extLst>
              <a:ext uri="{FF2B5EF4-FFF2-40B4-BE49-F238E27FC236}">
                <a16:creationId xmlns:a16="http://schemas.microsoft.com/office/drawing/2014/main" id="{1050FF1B-4E42-13B6-6609-ED73010B9696}"/>
              </a:ext>
            </a:extLst>
          </p:cNvPr>
          <p:cNvCxnSpPr>
            <a:cxnSpLocks/>
          </p:cNvCxnSpPr>
          <p:nvPr/>
        </p:nvCxnSpPr>
        <p:spPr>
          <a:xfrm>
            <a:off x="2053697" y="3034456"/>
            <a:ext cx="732145" cy="878841"/>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551A86FC-905E-900D-1798-619C5F0CF4F2}"/>
              </a:ext>
            </a:extLst>
          </p:cNvPr>
          <p:cNvCxnSpPr>
            <a:cxnSpLocks/>
          </p:cNvCxnSpPr>
          <p:nvPr/>
        </p:nvCxnSpPr>
        <p:spPr>
          <a:xfrm flipH="1">
            <a:off x="2785842" y="3048037"/>
            <a:ext cx="733970" cy="857977"/>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sp>
        <p:nvSpPr>
          <p:cNvPr id="81" name="Text 13">
            <a:extLst>
              <a:ext uri="{FF2B5EF4-FFF2-40B4-BE49-F238E27FC236}">
                <a16:creationId xmlns:a16="http://schemas.microsoft.com/office/drawing/2014/main" id="{07699DEE-8BE7-18E4-FA7B-1F22920DDAC3}"/>
              </a:ext>
            </a:extLst>
          </p:cNvPr>
          <p:cNvSpPr/>
          <p:nvPr/>
        </p:nvSpPr>
        <p:spPr>
          <a:xfrm>
            <a:off x="3786682" y="249508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sp>
        <p:nvSpPr>
          <p:cNvPr id="82" name="Text 22">
            <a:extLst>
              <a:ext uri="{FF2B5EF4-FFF2-40B4-BE49-F238E27FC236}">
                <a16:creationId xmlns:a16="http://schemas.microsoft.com/office/drawing/2014/main" id="{FC043E9C-42D0-8129-29C9-51216B249AB0}"/>
              </a:ext>
            </a:extLst>
          </p:cNvPr>
          <p:cNvSpPr/>
          <p:nvPr/>
        </p:nvSpPr>
        <p:spPr>
          <a:xfrm>
            <a:off x="3805128" y="4883683"/>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Pruebas de usuario y de integración. (1 meses)</a:t>
            </a:r>
            <a:endParaRPr lang="es-ES_tradnl" sz="1200" dirty="0"/>
          </a:p>
        </p:txBody>
      </p:sp>
      <p:grpSp>
        <p:nvGrpSpPr>
          <p:cNvPr id="83" name="Group 82">
            <a:extLst>
              <a:ext uri="{FF2B5EF4-FFF2-40B4-BE49-F238E27FC236}">
                <a16:creationId xmlns:a16="http://schemas.microsoft.com/office/drawing/2014/main" id="{410F3EA7-00A7-86E9-1560-DD6F1F48802A}"/>
              </a:ext>
            </a:extLst>
          </p:cNvPr>
          <p:cNvGrpSpPr/>
          <p:nvPr/>
        </p:nvGrpSpPr>
        <p:grpSpPr>
          <a:xfrm>
            <a:off x="4594246" y="3913297"/>
            <a:ext cx="640080" cy="888975"/>
            <a:chOff x="2636696" y="4574050"/>
            <a:chExt cx="640080" cy="888975"/>
          </a:xfrm>
        </p:grpSpPr>
        <p:sp>
          <p:nvSpPr>
            <p:cNvPr id="84" name="Text 11">
              <a:extLst>
                <a:ext uri="{FF2B5EF4-FFF2-40B4-BE49-F238E27FC236}">
                  <a16:creationId xmlns:a16="http://schemas.microsoft.com/office/drawing/2014/main" id="{1892A044-D36E-662F-DB8E-F49201559B2B}"/>
                </a:ext>
              </a:extLst>
            </p:cNvPr>
            <p:cNvSpPr/>
            <p:nvPr/>
          </p:nvSpPr>
          <p:spPr>
            <a:xfrm>
              <a:off x="2636696" y="4574050"/>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85" name="Text 4">
              <a:extLst>
                <a:ext uri="{FF2B5EF4-FFF2-40B4-BE49-F238E27FC236}">
                  <a16:creationId xmlns:a16="http://schemas.microsoft.com/office/drawing/2014/main" id="{BD5DA306-6A8E-D8F8-803D-2D001A3F033C}"/>
                </a:ext>
              </a:extLst>
            </p:cNvPr>
            <p:cNvSpPr/>
            <p:nvPr/>
          </p:nvSpPr>
          <p:spPr>
            <a:xfrm flipV="1">
              <a:off x="2956736" y="509096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86" name="Text 13">
              <a:extLst>
                <a:ext uri="{FF2B5EF4-FFF2-40B4-BE49-F238E27FC236}">
                  <a16:creationId xmlns:a16="http://schemas.microsoft.com/office/drawing/2014/main" id="{32DA9F0C-529E-45AD-C957-D44694868128}"/>
                </a:ext>
              </a:extLst>
            </p:cNvPr>
            <p:cNvSpPr/>
            <p:nvPr/>
          </p:nvSpPr>
          <p:spPr>
            <a:xfrm>
              <a:off x="2883120" y="531579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grpSp>
      <p:sp>
        <p:nvSpPr>
          <p:cNvPr id="89" name="Text 35">
            <a:extLst>
              <a:ext uri="{FF2B5EF4-FFF2-40B4-BE49-F238E27FC236}">
                <a16:creationId xmlns:a16="http://schemas.microsoft.com/office/drawing/2014/main" id="{13E606E5-CB0A-F941-5D94-CD42BB8388B6}"/>
              </a:ext>
            </a:extLst>
          </p:cNvPr>
          <p:cNvSpPr/>
          <p:nvPr/>
        </p:nvSpPr>
        <p:spPr>
          <a:xfrm>
            <a:off x="3723138" y="2897296"/>
            <a:ext cx="274320" cy="274320"/>
          </a:xfrm>
          <a:custGeom>
            <a:avLst/>
            <a:gdLst/>
            <a:ahLst/>
            <a:cxnLst/>
            <a:rect l="l" t="t" r="r" b="b"/>
            <a:pathLst>
              <a:path w="274320" h="274320">
                <a:moveTo>
                  <a:pt x="171064" y="27903"/>
                </a:moveTo>
                <a:cubicBezTo>
                  <a:pt x="165621" y="26232"/>
                  <a:pt x="159877" y="29232"/>
                  <a:pt x="158205" y="34676"/>
                </a:cubicBezTo>
                <a:lnTo>
                  <a:pt x="96483" y="233558"/>
                </a:lnTo>
                <a:cubicBezTo>
                  <a:pt x="94812" y="239001"/>
                  <a:pt x="97812" y="244745"/>
                  <a:pt x="103256" y="246417"/>
                </a:cubicBezTo>
                <a:cubicBezTo>
                  <a:pt x="108699" y="248088"/>
                  <a:pt x="114443" y="245088"/>
                  <a:pt x="116115" y="239644"/>
                </a:cubicBezTo>
                <a:lnTo>
                  <a:pt x="177837" y="40762"/>
                </a:lnTo>
                <a:cubicBezTo>
                  <a:pt x="179508" y="35319"/>
                  <a:pt x="176508" y="29575"/>
                  <a:pt x="171064" y="27903"/>
                </a:cubicBezTo>
                <a:lnTo>
                  <a:pt x="171064" y="27903"/>
                </a:lnTo>
                <a:moveTo>
                  <a:pt x="201668" y="78696"/>
                </a:moveTo>
                <a:cubicBezTo>
                  <a:pt x="197768" y="82853"/>
                  <a:pt x="197982" y="89368"/>
                  <a:pt x="202140" y="93226"/>
                </a:cubicBezTo>
                <a:lnTo>
                  <a:pt x="248988" y="137160"/>
                </a:lnTo>
                <a:lnTo>
                  <a:pt x="202140" y="181094"/>
                </a:lnTo>
                <a:cubicBezTo>
                  <a:pt x="197982" y="184995"/>
                  <a:pt x="197768" y="191510"/>
                  <a:pt x="201668" y="195624"/>
                </a:cubicBezTo>
                <a:cubicBezTo>
                  <a:pt x="205569" y="199739"/>
                  <a:pt x="212084" y="199996"/>
                  <a:pt x="216198" y="196096"/>
                </a:cubicBezTo>
                <a:lnTo>
                  <a:pt x="271062" y="144661"/>
                </a:lnTo>
                <a:cubicBezTo>
                  <a:pt x="273120" y="142732"/>
                  <a:pt x="274320" y="139989"/>
                  <a:pt x="274320" y="137160"/>
                </a:cubicBezTo>
                <a:cubicBezTo>
                  <a:pt x="274320" y="134331"/>
                  <a:pt x="273163" y="131588"/>
                  <a:pt x="271062" y="129659"/>
                </a:cubicBezTo>
                <a:lnTo>
                  <a:pt x="216198" y="78224"/>
                </a:lnTo>
                <a:cubicBezTo>
                  <a:pt x="212041" y="74324"/>
                  <a:pt x="205526" y="74538"/>
                  <a:pt x="201668" y="78696"/>
                </a:cubicBezTo>
                <a:lnTo>
                  <a:pt x="201668" y="78696"/>
                </a:lnTo>
                <a:moveTo>
                  <a:pt x="72652" y="78696"/>
                </a:moveTo>
                <a:cubicBezTo>
                  <a:pt x="68751" y="74538"/>
                  <a:pt x="62236" y="74324"/>
                  <a:pt x="58122" y="78224"/>
                </a:cubicBezTo>
                <a:lnTo>
                  <a:pt x="3258" y="129659"/>
                </a:lnTo>
                <a:cubicBezTo>
                  <a:pt x="1157" y="131588"/>
                  <a:pt x="0" y="134331"/>
                  <a:pt x="0" y="137160"/>
                </a:cubicBezTo>
                <a:cubicBezTo>
                  <a:pt x="0" y="139989"/>
                  <a:pt x="1157" y="142732"/>
                  <a:pt x="3258" y="144661"/>
                </a:cubicBezTo>
                <a:lnTo>
                  <a:pt x="58122" y="196096"/>
                </a:lnTo>
                <a:cubicBezTo>
                  <a:pt x="62279" y="199996"/>
                  <a:pt x="68794" y="199782"/>
                  <a:pt x="72652" y="195624"/>
                </a:cubicBezTo>
                <a:cubicBezTo>
                  <a:pt x="76510" y="191467"/>
                  <a:pt x="76338" y="184952"/>
                  <a:pt x="72180" y="181094"/>
                </a:cubicBezTo>
                <a:lnTo>
                  <a:pt x="25332" y="137160"/>
                </a:lnTo>
                <a:lnTo>
                  <a:pt x="72180" y="93226"/>
                </a:lnTo>
                <a:cubicBezTo>
                  <a:pt x="76338" y="89325"/>
                  <a:pt x="76552" y="82810"/>
                  <a:pt x="72652" y="78696"/>
                </a:cubicBezTo>
                <a:lnTo>
                  <a:pt x="72652" y="78696"/>
                </a:lnTo>
              </a:path>
            </a:pathLst>
          </a:custGeom>
          <a:solidFill>
            <a:srgbClr val="FFFFFF"/>
          </a:solidFill>
          <a:ln/>
        </p:spPr>
        <p:txBody>
          <a:bodyPr wrap="square" lIns="90000" tIns="46800" rIns="90000" bIns="46800" rtlCol="0" anchor="ctr"/>
          <a:lstStyle/>
          <a:p>
            <a:pPr marL="0" indent="0">
              <a:buNone/>
            </a:pPr>
            <a:endParaRPr lang="en-US"/>
          </a:p>
        </p:txBody>
      </p:sp>
      <p:pic>
        <p:nvPicPr>
          <p:cNvPr id="74" name="Picture 73">
            <a:extLst>
              <a:ext uri="{FF2B5EF4-FFF2-40B4-BE49-F238E27FC236}">
                <a16:creationId xmlns:a16="http://schemas.microsoft.com/office/drawing/2014/main" id="{C02EC81D-5347-7E83-5A6E-79A7C0A94DEB}"/>
              </a:ext>
            </a:extLst>
          </p:cNvPr>
          <p:cNvPicPr>
            <a:picLocks noChangeAspect="1"/>
          </p:cNvPicPr>
          <p:nvPr/>
        </p:nvPicPr>
        <p:blipFill>
          <a:blip r:embed="rId4"/>
          <a:stretch>
            <a:fillRect/>
          </a:stretch>
        </p:blipFill>
        <p:spPr>
          <a:xfrm>
            <a:off x="4768775" y="4098147"/>
            <a:ext cx="292837" cy="292837"/>
          </a:xfrm>
          <a:prstGeom prst="rect">
            <a:avLst/>
          </a:prstGeom>
        </p:spPr>
      </p:pic>
      <p:cxnSp>
        <p:nvCxnSpPr>
          <p:cNvPr id="90" name="Straight Connector 89">
            <a:extLst>
              <a:ext uri="{FF2B5EF4-FFF2-40B4-BE49-F238E27FC236}">
                <a16:creationId xmlns:a16="http://schemas.microsoft.com/office/drawing/2014/main" id="{9498020E-0CED-D4B7-9B7D-37096813EB9A}"/>
              </a:ext>
            </a:extLst>
          </p:cNvPr>
          <p:cNvCxnSpPr>
            <a:cxnSpLocks/>
          </p:cNvCxnSpPr>
          <p:nvPr/>
        </p:nvCxnSpPr>
        <p:spPr>
          <a:xfrm>
            <a:off x="4180753" y="3031305"/>
            <a:ext cx="732145" cy="878841"/>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91" name="Straight Connector 90">
            <a:extLst>
              <a:ext uri="{FF2B5EF4-FFF2-40B4-BE49-F238E27FC236}">
                <a16:creationId xmlns:a16="http://schemas.microsoft.com/office/drawing/2014/main" id="{D2699325-B3AE-C0A7-584A-43EE3C4865A4}"/>
              </a:ext>
            </a:extLst>
          </p:cNvPr>
          <p:cNvCxnSpPr>
            <a:cxnSpLocks/>
          </p:cNvCxnSpPr>
          <p:nvPr/>
        </p:nvCxnSpPr>
        <p:spPr>
          <a:xfrm flipH="1">
            <a:off x="4927797" y="3039299"/>
            <a:ext cx="733970" cy="857977"/>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sp>
        <p:nvSpPr>
          <p:cNvPr id="92" name="Text 22">
            <a:extLst>
              <a:ext uri="{FF2B5EF4-FFF2-40B4-BE49-F238E27FC236}">
                <a16:creationId xmlns:a16="http://schemas.microsoft.com/office/drawing/2014/main" id="{5F725DF2-EDBC-B028-A1FD-8A8CDCE1D535}"/>
              </a:ext>
            </a:extLst>
          </p:cNvPr>
          <p:cNvSpPr/>
          <p:nvPr/>
        </p:nvSpPr>
        <p:spPr>
          <a:xfrm>
            <a:off x="609600" y="1870615"/>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Desarrollo legal y administrativo.   (1 meses)</a:t>
            </a:r>
            <a:endParaRPr lang="es-ES_tradnl" sz="1200" dirty="0"/>
          </a:p>
        </p:txBody>
      </p:sp>
      <p:pic>
        <p:nvPicPr>
          <p:cNvPr id="96" name="Picture 95">
            <a:extLst>
              <a:ext uri="{FF2B5EF4-FFF2-40B4-BE49-F238E27FC236}">
                <a16:creationId xmlns:a16="http://schemas.microsoft.com/office/drawing/2014/main" id="{2B63CD7D-7B40-6939-7524-E1A2A51560CD}"/>
              </a:ext>
            </a:extLst>
          </p:cNvPr>
          <p:cNvPicPr>
            <a:picLocks noChangeAspect="1"/>
          </p:cNvPicPr>
          <p:nvPr/>
        </p:nvPicPr>
        <p:blipFill>
          <a:blip r:embed="rId5"/>
          <a:stretch>
            <a:fillRect/>
          </a:stretch>
        </p:blipFill>
        <p:spPr>
          <a:xfrm>
            <a:off x="1565938" y="2829451"/>
            <a:ext cx="332662" cy="419231"/>
          </a:xfrm>
          <a:prstGeom prst="rect">
            <a:avLst/>
          </a:prstGeom>
        </p:spPr>
      </p:pic>
      <p:sp>
        <p:nvSpPr>
          <p:cNvPr id="97" name="Text 22">
            <a:extLst>
              <a:ext uri="{FF2B5EF4-FFF2-40B4-BE49-F238E27FC236}">
                <a16:creationId xmlns:a16="http://schemas.microsoft.com/office/drawing/2014/main" id="{B9D59FB2-6B30-1464-2864-4069EBF290ED}"/>
              </a:ext>
            </a:extLst>
          </p:cNvPr>
          <p:cNvSpPr/>
          <p:nvPr/>
        </p:nvSpPr>
        <p:spPr>
          <a:xfrm>
            <a:off x="4836718" y="1865552"/>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Campañas publicitarias de la plataforma.</a:t>
            </a:r>
            <a:endParaRPr lang="es-ES_tradnl" sz="1200" dirty="0"/>
          </a:p>
        </p:txBody>
      </p:sp>
      <p:grpSp>
        <p:nvGrpSpPr>
          <p:cNvPr id="100" name="Group 99">
            <a:extLst>
              <a:ext uri="{FF2B5EF4-FFF2-40B4-BE49-F238E27FC236}">
                <a16:creationId xmlns:a16="http://schemas.microsoft.com/office/drawing/2014/main" id="{D395ACF9-4960-F272-72E3-8723CA0AF504}"/>
              </a:ext>
            </a:extLst>
          </p:cNvPr>
          <p:cNvGrpSpPr/>
          <p:nvPr/>
        </p:nvGrpSpPr>
        <p:grpSpPr>
          <a:xfrm>
            <a:off x="6784260" y="3913297"/>
            <a:ext cx="640080" cy="888975"/>
            <a:chOff x="2636696" y="4574050"/>
            <a:chExt cx="640080" cy="888975"/>
          </a:xfrm>
        </p:grpSpPr>
        <p:sp>
          <p:nvSpPr>
            <p:cNvPr id="101" name="Text 11">
              <a:extLst>
                <a:ext uri="{FF2B5EF4-FFF2-40B4-BE49-F238E27FC236}">
                  <a16:creationId xmlns:a16="http://schemas.microsoft.com/office/drawing/2014/main" id="{A5DCA3E0-71FB-C4D3-C5C9-55F1B1FBB16A}"/>
                </a:ext>
              </a:extLst>
            </p:cNvPr>
            <p:cNvSpPr/>
            <p:nvPr/>
          </p:nvSpPr>
          <p:spPr>
            <a:xfrm>
              <a:off x="2636696" y="4574050"/>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102" name="Text 4">
              <a:extLst>
                <a:ext uri="{FF2B5EF4-FFF2-40B4-BE49-F238E27FC236}">
                  <a16:creationId xmlns:a16="http://schemas.microsoft.com/office/drawing/2014/main" id="{497794D9-6FAD-CC89-30A0-380CCAC73281}"/>
                </a:ext>
              </a:extLst>
            </p:cNvPr>
            <p:cNvSpPr/>
            <p:nvPr/>
          </p:nvSpPr>
          <p:spPr>
            <a:xfrm flipV="1">
              <a:off x="2956736" y="509096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103" name="Text 13">
              <a:extLst>
                <a:ext uri="{FF2B5EF4-FFF2-40B4-BE49-F238E27FC236}">
                  <a16:creationId xmlns:a16="http://schemas.microsoft.com/office/drawing/2014/main" id="{38301B0D-6DA9-C50D-F1DF-E5B21AEE9EA5}"/>
                </a:ext>
              </a:extLst>
            </p:cNvPr>
            <p:cNvSpPr/>
            <p:nvPr/>
          </p:nvSpPr>
          <p:spPr>
            <a:xfrm>
              <a:off x="2883120" y="531579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grpSp>
      <p:cxnSp>
        <p:nvCxnSpPr>
          <p:cNvPr id="105" name="Straight Connector 104">
            <a:extLst>
              <a:ext uri="{FF2B5EF4-FFF2-40B4-BE49-F238E27FC236}">
                <a16:creationId xmlns:a16="http://schemas.microsoft.com/office/drawing/2014/main" id="{AF9B77DA-42C2-42F6-EDE1-0B92149EC4A4}"/>
              </a:ext>
            </a:extLst>
          </p:cNvPr>
          <p:cNvCxnSpPr>
            <a:cxnSpLocks/>
          </p:cNvCxnSpPr>
          <p:nvPr/>
        </p:nvCxnSpPr>
        <p:spPr>
          <a:xfrm>
            <a:off x="6331645" y="3018435"/>
            <a:ext cx="732145" cy="878841"/>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107" name="Picture 106">
            <a:extLst>
              <a:ext uri="{FF2B5EF4-FFF2-40B4-BE49-F238E27FC236}">
                <a16:creationId xmlns:a16="http://schemas.microsoft.com/office/drawing/2014/main" id="{72130F87-BA26-A2AD-A3EE-7C50ACC724C4}"/>
              </a:ext>
            </a:extLst>
          </p:cNvPr>
          <p:cNvPicPr>
            <a:picLocks noChangeAspect="1"/>
          </p:cNvPicPr>
          <p:nvPr/>
        </p:nvPicPr>
        <p:blipFill>
          <a:blip r:embed="rId6"/>
          <a:stretch>
            <a:fillRect/>
          </a:stretch>
        </p:blipFill>
        <p:spPr>
          <a:xfrm>
            <a:off x="7736215" y="2672524"/>
            <a:ext cx="784032" cy="733084"/>
          </a:xfrm>
          <a:prstGeom prst="rect">
            <a:avLst/>
          </a:prstGeom>
        </p:spPr>
      </p:pic>
      <p:sp>
        <p:nvSpPr>
          <p:cNvPr id="108" name="Text 22">
            <a:extLst>
              <a:ext uri="{FF2B5EF4-FFF2-40B4-BE49-F238E27FC236}">
                <a16:creationId xmlns:a16="http://schemas.microsoft.com/office/drawing/2014/main" id="{18E51191-13AB-FDCD-0B5F-C29F58922DD7}"/>
              </a:ext>
            </a:extLst>
          </p:cNvPr>
          <p:cNvSpPr/>
          <p:nvPr/>
        </p:nvSpPr>
        <p:spPr>
          <a:xfrm>
            <a:off x="5959387" y="4895018"/>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Capacitaciones a vendedores y administradores de la plataforma.</a:t>
            </a:r>
            <a:endParaRPr lang="es-ES_tradnl" sz="1200" dirty="0"/>
          </a:p>
        </p:txBody>
      </p:sp>
      <p:cxnSp>
        <p:nvCxnSpPr>
          <p:cNvPr id="109" name="Straight Connector 108">
            <a:extLst>
              <a:ext uri="{FF2B5EF4-FFF2-40B4-BE49-F238E27FC236}">
                <a16:creationId xmlns:a16="http://schemas.microsoft.com/office/drawing/2014/main" id="{5040FEBA-E04D-8398-C790-6E5AB647B599}"/>
              </a:ext>
            </a:extLst>
          </p:cNvPr>
          <p:cNvCxnSpPr>
            <a:cxnSpLocks/>
          </p:cNvCxnSpPr>
          <p:nvPr/>
        </p:nvCxnSpPr>
        <p:spPr>
          <a:xfrm flipH="1">
            <a:off x="7068483" y="3023378"/>
            <a:ext cx="733970" cy="857977"/>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111" name="Picture 110">
            <a:extLst>
              <a:ext uri="{FF2B5EF4-FFF2-40B4-BE49-F238E27FC236}">
                <a16:creationId xmlns:a16="http://schemas.microsoft.com/office/drawing/2014/main" id="{6A1883DB-40FF-0BFD-8A11-FEBCBCB9BA70}"/>
              </a:ext>
            </a:extLst>
          </p:cNvPr>
          <p:cNvPicPr>
            <a:picLocks noChangeAspect="1"/>
          </p:cNvPicPr>
          <p:nvPr/>
        </p:nvPicPr>
        <p:blipFill>
          <a:blip r:embed="rId7"/>
          <a:stretch>
            <a:fillRect/>
          </a:stretch>
        </p:blipFill>
        <p:spPr>
          <a:xfrm>
            <a:off x="6900769" y="4044565"/>
            <a:ext cx="412907" cy="400729"/>
          </a:xfrm>
          <a:prstGeom prst="rect">
            <a:avLst/>
          </a:prstGeom>
        </p:spPr>
      </p:pic>
      <p:sp>
        <p:nvSpPr>
          <p:cNvPr id="112" name="Text 22">
            <a:extLst>
              <a:ext uri="{FF2B5EF4-FFF2-40B4-BE49-F238E27FC236}">
                <a16:creationId xmlns:a16="http://schemas.microsoft.com/office/drawing/2014/main" id="{B51F4C95-8389-53E3-5717-F5BF44B7AA1C}"/>
              </a:ext>
            </a:extLst>
          </p:cNvPr>
          <p:cNvSpPr/>
          <p:nvPr/>
        </p:nvSpPr>
        <p:spPr>
          <a:xfrm>
            <a:off x="7063790" y="1863523"/>
            <a:ext cx="2245338" cy="531594"/>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Lanzamiento inicial al publico.</a:t>
            </a:r>
            <a:endParaRPr lang="es-ES_tradnl" sz="1200" dirty="0"/>
          </a:p>
        </p:txBody>
      </p:sp>
      <p:cxnSp>
        <p:nvCxnSpPr>
          <p:cNvPr id="113" name="Straight Connector 112">
            <a:extLst>
              <a:ext uri="{FF2B5EF4-FFF2-40B4-BE49-F238E27FC236}">
                <a16:creationId xmlns:a16="http://schemas.microsoft.com/office/drawing/2014/main" id="{4499F055-E6F0-716E-3153-82796709E366}"/>
              </a:ext>
            </a:extLst>
          </p:cNvPr>
          <p:cNvCxnSpPr>
            <a:cxnSpLocks/>
          </p:cNvCxnSpPr>
          <p:nvPr/>
        </p:nvCxnSpPr>
        <p:spPr>
          <a:xfrm>
            <a:off x="8451724" y="3012945"/>
            <a:ext cx="732145" cy="878841"/>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grpSp>
        <p:nvGrpSpPr>
          <p:cNvPr id="120" name="Group 119">
            <a:extLst>
              <a:ext uri="{FF2B5EF4-FFF2-40B4-BE49-F238E27FC236}">
                <a16:creationId xmlns:a16="http://schemas.microsoft.com/office/drawing/2014/main" id="{6A75BC87-F338-DB36-618D-8EC331E4E198}"/>
              </a:ext>
            </a:extLst>
          </p:cNvPr>
          <p:cNvGrpSpPr/>
          <p:nvPr/>
        </p:nvGrpSpPr>
        <p:grpSpPr>
          <a:xfrm>
            <a:off x="8949125" y="3915807"/>
            <a:ext cx="640080" cy="888975"/>
            <a:chOff x="2636696" y="4574050"/>
            <a:chExt cx="640080" cy="888975"/>
          </a:xfrm>
        </p:grpSpPr>
        <p:sp>
          <p:nvSpPr>
            <p:cNvPr id="121" name="Text 11">
              <a:extLst>
                <a:ext uri="{FF2B5EF4-FFF2-40B4-BE49-F238E27FC236}">
                  <a16:creationId xmlns:a16="http://schemas.microsoft.com/office/drawing/2014/main" id="{6AB2EE3C-A011-1EB6-A7F0-A30C71803465}"/>
                </a:ext>
              </a:extLst>
            </p:cNvPr>
            <p:cNvSpPr/>
            <p:nvPr/>
          </p:nvSpPr>
          <p:spPr>
            <a:xfrm>
              <a:off x="2636696" y="4574050"/>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122" name="Text 4">
              <a:extLst>
                <a:ext uri="{FF2B5EF4-FFF2-40B4-BE49-F238E27FC236}">
                  <a16:creationId xmlns:a16="http://schemas.microsoft.com/office/drawing/2014/main" id="{45ECD624-5600-30B7-416F-1021CC4412EE}"/>
                </a:ext>
              </a:extLst>
            </p:cNvPr>
            <p:cNvSpPr/>
            <p:nvPr/>
          </p:nvSpPr>
          <p:spPr>
            <a:xfrm flipV="1">
              <a:off x="2956736" y="5090961"/>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123" name="Text 13">
              <a:extLst>
                <a:ext uri="{FF2B5EF4-FFF2-40B4-BE49-F238E27FC236}">
                  <a16:creationId xmlns:a16="http://schemas.microsoft.com/office/drawing/2014/main" id="{3580BBD8-4BA0-5837-3E1D-39DF3241FFE1}"/>
                </a:ext>
              </a:extLst>
            </p:cNvPr>
            <p:cNvSpPr/>
            <p:nvPr/>
          </p:nvSpPr>
          <p:spPr>
            <a:xfrm>
              <a:off x="2883120" y="531579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grpSp>
      <p:sp>
        <p:nvSpPr>
          <p:cNvPr id="124" name="Text 22">
            <a:extLst>
              <a:ext uri="{FF2B5EF4-FFF2-40B4-BE49-F238E27FC236}">
                <a16:creationId xmlns:a16="http://schemas.microsoft.com/office/drawing/2014/main" id="{DC376090-2893-D79D-94FA-56800BD96887}"/>
              </a:ext>
            </a:extLst>
          </p:cNvPr>
          <p:cNvSpPr/>
          <p:nvPr/>
        </p:nvSpPr>
        <p:spPr>
          <a:xfrm>
            <a:off x="8220113" y="4919258"/>
            <a:ext cx="2245338" cy="299096"/>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Fase de refinamiento, optimización y crecimiento.</a:t>
            </a:r>
          </a:p>
        </p:txBody>
      </p:sp>
      <p:pic>
        <p:nvPicPr>
          <p:cNvPr id="129" name="Picture 128">
            <a:extLst>
              <a:ext uri="{FF2B5EF4-FFF2-40B4-BE49-F238E27FC236}">
                <a16:creationId xmlns:a16="http://schemas.microsoft.com/office/drawing/2014/main" id="{348234FE-5F04-AF6A-CB34-3304878C0250}"/>
              </a:ext>
            </a:extLst>
          </p:cNvPr>
          <p:cNvPicPr>
            <a:picLocks noChangeAspect="1"/>
          </p:cNvPicPr>
          <p:nvPr/>
        </p:nvPicPr>
        <p:blipFill>
          <a:blip r:embed="rId8"/>
          <a:stretch>
            <a:fillRect/>
          </a:stretch>
        </p:blipFill>
        <p:spPr>
          <a:xfrm>
            <a:off x="8974274" y="3928846"/>
            <a:ext cx="742035" cy="742035"/>
          </a:xfrm>
          <a:prstGeom prst="rect">
            <a:avLst/>
          </a:prstGeom>
        </p:spPr>
      </p:pic>
      <p:sp>
        <p:nvSpPr>
          <p:cNvPr id="130" name="Text 5">
            <a:extLst>
              <a:ext uri="{FF2B5EF4-FFF2-40B4-BE49-F238E27FC236}">
                <a16:creationId xmlns:a16="http://schemas.microsoft.com/office/drawing/2014/main" id="{DBFB12E8-F5DB-1F8D-1EF0-C63496097391}"/>
              </a:ext>
            </a:extLst>
          </p:cNvPr>
          <p:cNvSpPr/>
          <p:nvPr/>
        </p:nvSpPr>
        <p:spPr>
          <a:xfrm flipV="1">
            <a:off x="10296128" y="2432552"/>
            <a:ext cx="0" cy="267604"/>
          </a:xfrm>
          <a:custGeom>
            <a:avLst/>
            <a:gdLst/>
            <a:ahLst/>
            <a:cxnLst/>
            <a:rect l="l" t="t" r="r" b="b"/>
            <a:pathLst>
              <a:path h="267604">
                <a:moveTo>
                  <a:pt x="0" y="0"/>
                </a:moveTo>
                <a:lnTo>
                  <a:pt x="0" y="267604"/>
                </a:lnTo>
              </a:path>
            </a:pathLst>
          </a:custGeom>
          <a:noFill/>
          <a:ln w="28575">
            <a:solidFill>
              <a:srgbClr val="1570EF"/>
            </a:solidFill>
          </a:ln>
        </p:spPr>
        <p:txBody>
          <a:bodyPr wrap="square" lIns="0" tIns="0" rIns="0" bIns="0" rtlCol="0" anchor="ctr"/>
          <a:lstStyle/>
          <a:p>
            <a:pPr marL="0" indent="0">
              <a:buNone/>
            </a:pPr>
            <a:endParaRPr lang="en-US"/>
          </a:p>
        </p:txBody>
      </p:sp>
      <p:sp>
        <p:nvSpPr>
          <p:cNvPr id="131" name="Text 10">
            <a:extLst>
              <a:ext uri="{FF2B5EF4-FFF2-40B4-BE49-F238E27FC236}">
                <a16:creationId xmlns:a16="http://schemas.microsoft.com/office/drawing/2014/main" id="{D73BCD7E-2C03-CA25-DD90-13E92BA2483C}"/>
              </a:ext>
            </a:extLst>
          </p:cNvPr>
          <p:cNvSpPr/>
          <p:nvPr/>
        </p:nvSpPr>
        <p:spPr>
          <a:xfrm>
            <a:off x="9976088" y="2654697"/>
            <a:ext cx="640080" cy="640080"/>
          </a:xfrm>
          <a:custGeom>
            <a:avLst/>
            <a:gdLst/>
            <a:ahLst/>
            <a:cxnLst/>
            <a:rect l="l" t="t" r="r" b="b"/>
            <a:pathLst>
              <a:path w="640080" h="640080">
                <a:moveTo>
                  <a:pt x="0" y="320040"/>
                </a:moveTo>
                <a:cubicBezTo>
                  <a:pt x="0" y="143287"/>
                  <a:pt x="143287" y="0"/>
                  <a:pt x="320040" y="0"/>
                </a:cubicBezTo>
                <a:cubicBezTo>
                  <a:pt x="496793" y="0"/>
                  <a:pt x="640080" y="143287"/>
                  <a:pt x="640080" y="320040"/>
                </a:cubicBezTo>
                <a:cubicBezTo>
                  <a:pt x="640080" y="496793"/>
                  <a:pt x="496793" y="640080"/>
                  <a:pt x="320040" y="640080"/>
                </a:cubicBezTo>
                <a:cubicBezTo>
                  <a:pt x="143287" y="640080"/>
                  <a:pt x="0" y="496793"/>
                  <a:pt x="0" y="32004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a:p>
        </p:txBody>
      </p:sp>
      <p:sp>
        <p:nvSpPr>
          <p:cNvPr id="132" name="Text 17">
            <a:extLst>
              <a:ext uri="{FF2B5EF4-FFF2-40B4-BE49-F238E27FC236}">
                <a16:creationId xmlns:a16="http://schemas.microsoft.com/office/drawing/2014/main" id="{48CF3C75-A74E-C431-3325-FB7175BBFA35}"/>
              </a:ext>
            </a:extLst>
          </p:cNvPr>
          <p:cNvSpPr/>
          <p:nvPr/>
        </p:nvSpPr>
        <p:spPr>
          <a:xfrm>
            <a:off x="10222512" y="2432552"/>
            <a:ext cx="147233" cy="147233"/>
          </a:xfrm>
          <a:custGeom>
            <a:avLst/>
            <a:gdLst/>
            <a:ahLst/>
            <a:cxnLst/>
            <a:rect l="l" t="t" r="r" b="b"/>
            <a:pathLst>
              <a:path w="147233" h="147233">
                <a:moveTo>
                  <a:pt x="0" y="73617"/>
                </a:moveTo>
                <a:cubicBezTo>
                  <a:pt x="0" y="32959"/>
                  <a:pt x="32959" y="0"/>
                  <a:pt x="73617" y="0"/>
                </a:cubicBezTo>
                <a:cubicBezTo>
                  <a:pt x="114274" y="0"/>
                  <a:pt x="147233" y="32959"/>
                  <a:pt x="147233" y="73617"/>
                </a:cubicBezTo>
                <a:cubicBezTo>
                  <a:pt x="147233" y="114274"/>
                  <a:pt x="114274" y="147233"/>
                  <a:pt x="73617" y="147233"/>
                </a:cubicBezTo>
                <a:cubicBezTo>
                  <a:pt x="32959" y="147233"/>
                  <a:pt x="0" y="114274"/>
                  <a:pt x="0" y="73617"/>
                </a:cubicBezTo>
              </a:path>
            </a:pathLst>
          </a:custGeom>
          <a:solidFill>
            <a:srgbClr val="FF0000"/>
          </a:solidFill>
          <a:ln w="28575">
            <a:solidFill>
              <a:srgbClr val="FFFFFF"/>
            </a:solidFill>
          </a:ln>
          <a:effectLst>
            <a:outerShdw blurRad="47625" dist="38100" dir="2700000" algn="bl" rotWithShape="0">
              <a:srgbClr val="000000">
                <a:alpha val="40000"/>
              </a:srgbClr>
            </a:outerShdw>
          </a:effectLst>
        </p:spPr>
        <p:txBody>
          <a:bodyPr wrap="square" lIns="90000" tIns="46800" rIns="90000" bIns="46800" rtlCol="0" anchor="ctr"/>
          <a:lstStyle/>
          <a:p>
            <a:pPr marL="0" indent="0" algn="ctr">
              <a:lnSpc>
                <a:spcPct val="83333"/>
              </a:lnSpc>
              <a:buNone/>
            </a:pPr>
            <a:endParaRPr lang="en-US" sz="1800"/>
          </a:p>
        </p:txBody>
      </p:sp>
      <p:cxnSp>
        <p:nvCxnSpPr>
          <p:cNvPr id="134" name="Straight Connector 133">
            <a:extLst>
              <a:ext uri="{FF2B5EF4-FFF2-40B4-BE49-F238E27FC236}">
                <a16:creationId xmlns:a16="http://schemas.microsoft.com/office/drawing/2014/main" id="{1D31C02A-8D4E-1487-B572-42F3AD72277C}"/>
              </a:ext>
            </a:extLst>
          </p:cNvPr>
          <p:cNvCxnSpPr>
            <a:cxnSpLocks/>
          </p:cNvCxnSpPr>
          <p:nvPr/>
        </p:nvCxnSpPr>
        <p:spPr>
          <a:xfrm flipH="1">
            <a:off x="9221922" y="3039066"/>
            <a:ext cx="733970" cy="857977"/>
          </a:xfrm>
          <a:prstGeom prst="line">
            <a:avLst/>
          </a:prstGeom>
          <a:ln w="28575">
            <a:solidFill>
              <a:schemeClr val="accent5">
                <a:lumMod val="20000"/>
                <a:lumOff val="80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136" name="Picture 135">
            <a:extLst>
              <a:ext uri="{FF2B5EF4-FFF2-40B4-BE49-F238E27FC236}">
                <a16:creationId xmlns:a16="http://schemas.microsoft.com/office/drawing/2014/main" id="{DDCF4A45-361A-5EF9-93B7-0277F06A12E0}"/>
              </a:ext>
            </a:extLst>
          </p:cNvPr>
          <p:cNvPicPr>
            <a:picLocks noChangeAspect="1"/>
          </p:cNvPicPr>
          <p:nvPr/>
        </p:nvPicPr>
        <p:blipFill>
          <a:blip r:embed="rId9"/>
          <a:stretch>
            <a:fillRect/>
          </a:stretch>
        </p:blipFill>
        <p:spPr>
          <a:xfrm>
            <a:off x="10087745" y="2782609"/>
            <a:ext cx="486259" cy="389007"/>
          </a:xfrm>
          <a:prstGeom prst="rect">
            <a:avLst/>
          </a:prstGeom>
        </p:spPr>
      </p:pic>
      <p:sp>
        <p:nvSpPr>
          <p:cNvPr id="137" name="Text 22">
            <a:extLst>
              <a:ext uri="{FF2B5EF4-FFF2-40B4-BE49-F238E27FC236}">
                <a16:creationId xmlns:a16="http://schemas.microsoft.com/office/drawing/2014/main" id="{9987B2C8-5B3E-E284-6C3B-5B5F8D413BE8}"/>
              </a:ext>
            </a:extLst>
          </p:cNvPr>
          <p:cNvSpPr/>
          <p:nvPr/>
        </p:nvSpPr>
        <p:spPr>
          <a:xfrm>
            <a:off x="9195549" y="1868013"/>
            <a:ext cx="2222124" cy="354141"/>
          </a:xfrm>
          <a:custGeom>
            <a:avLst/>
            <a:gdLst/>
            <a:ahLst/>
            <a:cxnLst/>
            <a:rect l="l" t="t" r="r" b="b"/>
            <a:pathLst>
              <a:path w="2377440" h="1293532">
                <a:moveTo>
                  <a:pt x="0" y="1293532"/>
                </a:moveTo>
                <a:lnTo>
                  <a:pt x="0" y="0"/>
                </a:lnTo>
                <a:lnTo>
                  <a:pt x="2377440" y="0"/>
                </a:lnTo>
                <a:lnTo>
                  <a:pt x="2377440" y="1293532"/>
                </a:lnTo>
                <a:lnTo>
                  <a:pt x="0" y="1293532"/>
                </a:lnTo>
              </a:path>
            </a:pathLst>
          </a:custGeom>
          <a:noFill/>
          <a:ln/>
        </p:spPr>
        <p:txBody>
          <a:bodyPr wrap="square" lIns="0" tIns="0" rIns="0" bIns="0" rtlCol="0" anchor="t"/>
          <a:lstStyle/>
          <a:p>
            <a:pPr marL="0" indent="0" algn="ctr">
              <a:lnSpc>
                <a:spcPct val="110000"/>
              </a:lnSpc>
              <a:buNone/>
            </a:pPr>
            <a:r>
              <a:rPr lang="es-ES_tradnl" sz="1200" dirty="0">
                <a:solidFill>
                  <a:srgbClr val="000000"/>
                </a:solidFill>
                <a:latin typeface="Figtree" pitchFamily="34" charset="0"/>
                <a:ea typeface="Figtree" pitchFamily="34" charset="-122"/>
                <a:cs typeface="Figtree" pitchFamily="34" charset="-120"/>
              </a:rPr>
              <a:t>Fase de retorno de Inversión.</a:t>
            </a:r>
            <a:endParaRPr lang="es-ES_tradnl" sz="1200" dirty="0"/>
          </a:p>
        </p:txBody>
      </p:sp>
      <p:sp>
        <p:nvSpPr>
          <p:cNvPr id="139" name="Text 18">
            <a:extLst>
              <a:ext uri="{FF2B5EF4-FFF2-40B4-BE49-F238E27FC236}">
                <a16:creationId xmlns:a16="http://schemas.microsoft.com/office/drawing/2014/main" id="{F45EA0FE-1286-5146-9BC7-B27F253F790B}"/>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140" name="Text 20">
            <a:extLst>
              <a:ext uri="{FF2B5EF4-FFF2-40B4-BE49-F238E27FC236}">
                <a16:creationId xmlns:a16="http://schemas.microsoft.com/office/drawing/2014/main" id="{55397C8D-C3BA-2457-9B5C-330A08441BCE}"/>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11</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1164617"/>
            <a:ext cx="10972800" cy="10672"/>
          </a:xfrm>
          <a:custGeom>
            <a:avLst/>
            <a:gdLst/>
            <a:ahLst/>
            <a:cxnLst/>
            <a:rect l="l" t="t" r="r" b="b"/>
            <a:pathLst>
              <a:path w="10972800" h="10672">
                <a:moveTo>
                  <a:pt x="0" y="0"/>
                </a:moveTo>
                <a:lnTo>
                  <a:pt x="10972800" y="0"/>
                </a:lnTo>
              </a:path>
            </a:pathLst>
          </a:custGeom>
          <a:noFill/>
          <a:ln w="25400">
            <a:solidFill>
              <a:srgbClr val="EAECF0"/>
            </a:solidFill>
          </a:ln>
        </p:spPr>
        <p:txBody>
          <a:bodyPr wrap="square" lIns="90000" tIns="46800" rIns="90000" bIns="46800" rtlCol="0" anchor="ctr"/>
          <a:lstStyle/>
          <a:p>
            <a:pPr marL="0" indent="0" algn="ctr">
              <a:lnSpc>
                <a:spcPct val="83333"/>
              </a:lnSpc>
              <a:buNone/>
            </a:pPr>
            <a:endParaRPr lang="en-US" sz="1800" dirty="0"/>
          </a:p>
        </p:txBody>
      </p:sp>
      <p:sp>
        <p:nvSpPr>
          <p:cNvPr id="15" name="Text 13"/>
          <p:cNvSpPr/>
          <p:nvPr/>
        </p:nvSpPr>
        <p:spPr>
          <a:xfrm>
            <a:off x="609600" y="1"/>
            <a:ext cx="10972800" cy="1034799"/>
          </a:xfrm>
          <a:custGeom>
            <a:avLst/>
            <a:gdLst/>
            <a:ahLst/>
            <a:cxnLst/>
            <a:rect l="l" t="t" r="r" b="b"/>
            <a:pathLst>
              <a:path w="10972800" h="1034799">
                <a:moveTo>
                  <a:pt x="0" y="1034799"/>
                </a:moveTo>
                <a:lnTo>
                  <a:pt x="0" y="0"/>
                </a:lnTo>
                <a:lnTo>
                  <a:pt x="10972800" y="0"/>
                </a:lnTo>
                <a:lnTo>
                  <a:pt x="10972800"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Cierre y conclusiones</a:t>
            </a:r>
            <a:endParaRPr lang="es-ES_tradnl" sz="2400" dirty="0"/>
          </a:p>
        </p:txBody>
      </p:sp>
      <p:sp>
        <p:nvSpPr>
          <p:cNvPr id="57" name="Text 36">
            <a:extLst>
              <a:ext uri="{FF2B5EF4-FFF2-40B4-BE49-F238E27FC236}">
                <a16:creationId xmlns:a16="http://schemas.microsoft.com/office/drawing/2014/main" id="{A8B6490F-1ED3-0995-917A-1C6713172400}"/>
              </a:ext>
            </a:extLst>
          </p:cNvPr>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58" name="Picture 57">
            <a:extLst>
              <a:ext uri="{FF2B5EF4-FFF2-40B4-BE49-F238E27FC236}">
                <a16:creationId xmlns:a16="http://schemas.microsoft.com/office/drawing/2014/main" id="{4755DE25-9769-4EEB-64BF-D308D326C439}"/>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34" name="Text 18">
            <a:extLst>
              <a:ext uri="{FF2B5EF4-FFF2-40B4-BE49-F238E27FC236}">
                <a16:creationId xmlns:a16="http://schemas.microsoft.com/office/drawing/2014/main" id="{B05EEAC6-F543-79DC-57BF-EA6CA90C0757}"/>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52" name="Text 20">
            <a:extLst>
              <a:ext uri="{FF2B5EF4-FFF2-40B4-BE49-F238E27FC236}">
                <a16:creationId xmlns:a16="http://schemas.microsoft.com/office/drawing/2014/main" id="{C10ED0F4-553E-E5D6-72FF-330342A2DB94}"/>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12</a:t>
            </a:r>
            <a:endParaRPr lang="en-US" sz="1600" dirty="0"/>
          </a:p>
        </p:txBody>
      </p:sp>
      <p:sp>
        <p:nvSpPr>
          <p:cNvPr id="20" name="Text 2">
            <a:extLst>
              <a:ext uri="{FF2B5EF4-FFF2-40B4-BE49-F238E27FC236}">
                <a16:creationId xmlns:a16="http://schemas.microsoft.com/office/drawing/2014/main" id="{A1EC54A8-9DDB-CA52-3D24-263F91D71A88}"/>
              </a:ext>
            </a:extLst>
          </p:cNvPr>
          <p:cNvSpPr/>
          <p:nvPr/>
        </p:nvSpPr>
        <p:spPr>
          <a:xfrm>
            <a:off x="0" y="447"/>
            <a:ext cx="365760" cy="6857553"/>
          </a:xfrm>
          <a:custGeom>
            <a:avLst/>
            <a:gdLst/>
            <a:ahLst/>
            <a:cxnLst/>
            <a:rect l="l" t="t" r="r" b="b"/>
            <a:pathLst>
              <a:path w="365760" h="6857553">
                <a:moveTo>
                  <a:pt x="0" y="6857553"/>
                </a:moveTo>
                <a:lnTo>
                  <a:pt x="0" y="0"/>
                </a:lnTo>
                <a:lnTo>
                  <a:pt x="365760" y="0"/>
                </a:lnTo>
                <a:lnTo>
                  <a:pt x="365760" y="6857553"/>
                </a:lnTo>
                <a:lnTo>
                  <a:pt x="0" y="6857553"/>
                </a:lnTo>
              </a:path>
            </a:pathLst>
          </a:custGeom>
          <a:solidFill>
            <a:srgbClr val="00B0F0"/>
          </a:solidFill>
          <a:ln/>
        </p:spPr>
        <p:txBody>
          <a:bodyPr wrap="square" lIns="90000" tIns="46800" rIns="90000" bIns="46800" rtlCol="0" anchor="t"/>
          <a:lstStyle/>
          <a:p>
            <a:pPr marL="0" indent="0" algn="l">
              <a:lnSpc>
                <a:spcPct val="83333"/>
              </a:lnSpc>
              <a:buNone/>
            </a:pPr>
            <a:endParaRPr lang="en-US" sz="1800" dirty="0"/>
          </a:p>
        </p:txBody>
      </p:sp>
      <p:sp>
        <p:nvSpPr>
          <p:cNvPr id="21" name="Text 1">
            <a:extLst>
              <a:ext uri="{FF2B5EF4-FFF2-40B4-BE49-F238E27FC236}">
                <a16:creationId xmlns:a16="http://schemas.microsoft.com/office/drawing/2014/main" id="{AEF37DBB-9AF8-510B-692E-41C88FC6287C}"/>
              </a:ext>
            </a:extLst>
          </p:cNvPr>
          <p:cNvSpPr/>
          <p:nvPr/>
        </p:nvSpPr>
        <p:spPr>
          <a:xfrm>
            <a:off x="1" y="0"/>
            <a:ext cx="365760" cy="6858000"/>
          </a:xfrm>
          <a:custGeom>
            <a:avLst/>
            <a:gdLst/>
            <a:ahLst/>
            <a:cxnLst/>
            <a:rect l="l" t="t" r="r" b="b"/>
            <a:pathLst>
              <a:path w="536757" h="6858000">
                <a:moveTo>
                  <a:pt x="0" y="6858000"/>
                </a:moveTo>
                <a:lnTo>
                  <a:pt x="0" y="0"/>
                </a:lnTo>
                <a:lnTo>
                  <a:pt x="536757" y="0"/>
                </a:lnTo>
                <a:lnTo>
                  <a:pt x="536757" y="6858000"/>
                </a:lnTo>
                <a:lnTo>
                  <a:pt x="0" y="6858000"/>
                </a:lnTo>
              </a:path>
            </a:pathLst>
          </a:custGeom>
          <a:blipFill>
            <a:blip r:embed="rId4"/>
            <a:srcRect r="80488"/>
            <a:stretch>
              <a:fillRect/>
            </a:stretch>
          </a:blipFill>
          <a:ln/>
        </p:spPr>
        <p:txBody>
          <a:bodyPr wrap="square" lIns="0" tIns="0" rIns="0" bIns="0" rtlCol="0" anchor="ctr"/>
          <a:lstStyle/>
          <a:p>
            <a:pPr marL="0" indent="0">
              <a:buNone/>
            </a:pPr>
            <a:endParaRPr lang="en-US" dirty="0"/>
          </a:p>
        </p:txBody>
      </p:sp>
      <p:sp>
        <p:nvSpPr>
          <p:cNvPr id="22" name="Text 4">
            <a:extLst>
              <a:ext uri="{FF2B5EF4-FFF2-40B4-BE49-F238E27FC236}">
                <a16:creationId xmlns:a16="http://schemas.microsoft.com/office/drawing/2014/main" id="{9ED7023C-0AEB-9ABD-CB3E-64B700024E9B}"/>
              </a:ext>
            </a:extLst>
          </p:cNvPr>
          <p:cNvSpPr/>
          <p:nvPr/>
        </p:nvSpPr>
        <p:spPr>
          <a:xfrm flipH="1" flipV="1">
            <a:off x="944879" y="2652566"/>
            <a:ext cx="201168" cy="246937"/>
          </a:xfrm>
          <a:custGeom>
            <a:avLst/>
            <a:gdLst/>
            <a:ahLst/>
            <a:cxnLst/>
            <a:rect l="l" t="t" r="r" b="b"/>
            <a:pathLst>
              <a:path w="201168" h="246937">
                <a:moveTo>
                  <a:pt x="0" y="246937"/>
                </a:moveTo>
                <a:lnTo>
                  <a:pt x="201168" y="246937"/>
                </a:lnTo>
                <a:lnTo>
                  <a:pt x="0" y="0"/>
                </a:lnTo>
                <a:lnTo>
                  <a:pt x="0" y="246937"/>
                </a:lnTo>
              </a:path>
            </a:pathLst>
          </a:custGeom>
          <a:solidFill>
            <a:srgbClr val="0C53B7"/>
          </a:solidFill>
          <a:ln/>
        </p:spPr>
        <p:txBody>
          <a:bodyPr wrap="square" lIns="90000" tIns="46800" rIns="90000" bIns="46800" rtlCol="0" anchor="ctr"/>
          <a:lstStyle/>
          <a:p>
            <a:pPr marL="0" indent="0" algn="ctr">
              <a:lnSpc>
                <a:spcPct val="83333"/>
              </a:lnSpc>
              <a:buNone/>
            </a:pPr>
            <a:endParaRPr lang="en-US" sz="1800"/>
          </a:p>
        </p:txBody>
      </p:sp>
      <p:sp>
        <p:nvSpPr>
          <p:cNvPr id="24" name="Text 5">
            <a:extLst>
              <a:ext uri="{FF2B5EF4-FFF2-40B4-BE49-F238E27FC236}">
                <a16:creationId xmlns:a16="http://schemas.microsoft.com/office/drawing/2014/main" id="{F013D181-87D4-F48E-678A-0EA37CC36AA4}"/>
              </a:ext>
            </a:extLst>
          </p:cNvPr>
          <p:cNvSpPr/>
          <p:nvPr/>
        </p:nvSpPr>
        <p:spPr>
          <a:xfrm flipH="1" flipV="1">
            <a:off x="4593644" y="2652566"/>
            <a:ext cx="201168" cy="246937"/>
          </a:xfrm>
          <a:custGeom>
            <a:avLst/>
            <a:gdLst/>
            <a:ahLst/>
            <a:cxnLst/>
            <a:rect l="l" t="t" r="r" b="b"/>
            <a:pathLst>
              <a:path w="201168" h="246937">
                <a:moveTo>
                  <a:pt x="0" y="246937"/>
                </a:moveTo>
                <a:lnTo>
                  <a:pt x="201168" y="246937"/>
                </a:lnTo>
                <a:lnTo>
                  <a:pt x="0" y="0"/>
                </a:lnTo>
                <a:lnTo>
                  <a:pt x="0" y="246937"/>
                </a:lnTo>
              </a:path>
            </a:pathLst>
          </a:custGeom>
          <a:solidFill>
            <a:srgbClr val="0C53B7"/>
          </a:solidFill>
          <a:ln/>
        </p:spPr>
        <p:txBody>
          <a:bodyPr wrap="square" lIns="90000" tIns="46800" rIns="90000" bIns="46800" rtlCol="0" anchor="ctr"/>
          <a:lstStyle/>
          <a:p>
            <a:pPr marL="0" indent="0" algn="ctr">
              <a:lnSpc>
                <a:spcPct val="83333"/>
              </a:lnSpc>
              <a:buNone/>
            </a:pPr>
            <a:endParaRPr lang="en-US" sz="1800"/>
          </a:p>
        </p:txBody>
      </p:sp>
      <p:sp>
        <p:nvSpPr>
          <p:cNvPr id="26" name="Text 6">
            <a:extLst>
              <a:ext uri="{FF2B5EF4-FFF2-40B4-BE49-F238E27FC236}">
                <a16:creationId xmlns:a16="http://schemas.microsoft.com/office/drawing/2014/main" id="{2338719B-DC34-1976-68D0-F6F6144D8459}"/>
              </a:ext>
            </a:extLst>
          </p:cNvPr>
          <p:cNvSpPr/>
          <p:nvPr/>
        </p:nvSpPr>
        <p:spPr>
          <a:xfrm flipH="1" flipV="1">
            <a:off x="8241791" y="2652566"/>
            <a:ext cx="201168" cy="246937"/>
          </a:xfrm>
          <a:custGeom>
            <a:avLst/>
            <a:gdLst/>
            <a:ahLst/>
            <a:cxnLst/>
            <a:rect l="l" t="t" r="r" b="b"/>
            <a:pathLst>
              <a:path w="201168" h="246937">
                <a:moveTo>
                  <a:pt x="0" y="246937"/>
                </a:moveTo>
                <a:lnTo>
                  <a:pt x="201168" y="246937"/>
                </a:lnTo>
                <a:lnTo>
                  <a:pt x="0" y="0"/>
                </a:lnTo>
                <a:lnTo>
                  <a:pt x="0" y="246937"/>
                </a:lnTo>
              </a:path>
            </a:pathLst>
          </a:custGeom>
          <a:solidFill>
            <a:srgbClr val="0C53B7"/>
          </a:solidFill>
          <a:ln/>
        </p:spPr>
        <p:txBody>
          <a:bodyPr wrap="square" lIns="90000" tIns="46800" rIns="90000" bIns="46800" rtlCol="0" anchor="ctr"/>
          <a:lstStyle/>
          <a:p>
            <a:pPr marL="0" indent="0" algn="ctr">
              <a:lnSpc>
                <a:spcPct val="83333"/>
              </a:lnSpc>
              <a:buNone/>
            </a:pPr>
            <a:endParaRPr lang="en-US" sz="1800"/>
          </a:p>
        </p:txBody>
      </p:sp>
      <p:sp>
        <p:nvSpPr>
          <p:cNvPr id="28" name="Text 10">
            <a:extLst>
              <a:ext uri="{FF2B5EF4-FFF2-40B4-BE49-F238E27FC236}">
                <a16:creationId xmlns:a16="http://schemas.microsoft.com/office/drawing/2014/main" id="{38487231-4923-F43A-5AAA-305252F02D86}"/>
              </a:ext>
            </a:extLst>
          </p:cNvPr>
          <p:cNvSpPr/>
          <p:nvPr/>
        </p:nvSpPr>
        <p:spPr>
          <a:xfrm>
            <a:off x="8442959" y="2201966"/>
            <a:ext cx="3108960" cy="1649389"/>
          </a:xfrm>
          <a:custGeom>
            <a:avLst/>
            <a:gdLst/>
            <a:ahLst/>
            <a:cxnLst/>
            <a:rect l="l" t="t" r="r" b="b"/>
            <a:pathLst>
              <a:path w="3108960" h="3474720">
                <a:moveTo>
                  <a:pt x="0" y="3474720"/>
                </a:moveTo>
                <a:lnTo>
                  <a:pt x="0" y="0"/>
                </a:lnTo>
                <a:lnTo>
                  <a:pt x="3108960" y="0"/>
                </a:lnTo>
                <a:lnTo>
                  <a:pt x="3108960" y="3474720"/>
                </a:lnTo>
                <a:lnTo>
                  <a:pt x="0" y="3474720"/>
                </a:lnTo>
              </a:path>
            </a:pathLst>
          </a:custGeom>
          <a:solidFill>
            <a:srgbClr val="FFFFFF"/>
          </a:solidFill>
          <a:ln w="9525">
            <a:solidFill>
              <a:srgbClr val="D0E2FC"/>
            </a:solidFill>
          </a:ln>
        </p:spPr>
        <p:txBody>
          <a:bodyPr wrap="square" lIns="182880" tIns="548640" rIns="182880" bIns="0" rtlCol="0" anchor="t"/>
          <a:lstStyle/>
          <a:p>
            <a:pPr marL="0" indent="0" algn="l">
              <a:lnSpc>
                <a:spcPct val="110000"/>
              </a:lnSpc>
              <a:buNone/>
            </a:pPr>
            <a:r>
              <a:rPr lang="es-ES_tradnl" sz="1200" dirty="0">
                <a:solidFill>
                  <a:srgbClr val="000000"/>
                </a:solidFill>
                <a:latin typeface="Figtree" pitchFamily="34" charset="0"/>
                <a:ea typeface="Figtree" pitchFamily="34" charset="-122"/>
                <a:cs typeface="Figtree" pitchFamily="34" charset="-120"/>
              </a:rPr>
              <a:t>El proyecto ejecutado correctamente tiene capacidad escalar significativamente representando un retorno de inversión seguro y un crecimiento constante. </a:t>
            </a:r>
            <a:endParaRPr lang="es-ES_tradnl" sz="1200" dirty="0"/>
          </a:p>
        </p:txBody>
      </p:sp>
      <p:sp>
        <p:nvSpPr>
          <p:cNvPr id="30" name="Text 11">
            <a:extLst>
              <a:ext uri="{FF2B5EF4-FFF2-40B4-BE49-F238E27FC236}">
                <a16:creationId xmlns:a16="http://schemas.microsoft.com/office/drawing/2014/main" id="{3DE23B94-D747-EC9C-5EBF-9247B90D5E2D}"/>
              </a:ext>
            </a:extLst>
          </p:cNvPr>
          <p:cNvSpPr/>
          <p:nvPr/>
        </p:nvSpPr>
        <p:spPr>
          <a:xfrm>
            <a:off x="8241173" y="1922950"/>
            <a:ext cx="3108960" cy="731520"/>
          </a:xfrm>
          <a:custGeom>
            <a:avLst/>
            <a:gdLst/>
            <a:ahLst/>
            <a:cxnLst/>
            <a:rect l="l" t="t" r="r" b="b"/>
            <a:pathLst>
              <a:path w="3108960" h="731520">
                <a:moveTo>
                  <a:pt x="0" y="0"/>
                </a:moveTo>
                <a:lnTo>
                  <a:pt x="2743200" y="0"/>
                </a:lnTo>
                <a:lnTo>
                  <a:pt x="3108960" y="365760"/>
                </a:lnTo>
                <a:lnTo>
                  <a:pt x="2743200" y="731520"/>
                </a:lnTo>
                <a:lnTo>
                  <a:pt x="0" y="731520"/>
                </a:lnTo>
                <a:lnTo>
                  <a:pt x="0" y="0"/>
                </a:lnTo>
              </a:path>
            </a:pathLst>
          </a:custGeom>
          <a:solidFill>
            <a:srgbClr val="1570EF"/>
          </a:solidFill>
          <a:ln/>
        </p:spPr>
        <p:txBody>
          <a:bodyPr wrap="square" lIns="182880" tIns="91440" rIns="91440" bIns="91440" rtlCol="0" anchor="ctr"/>
          <a:lstStyle/>
          <a:p>
            <a:pPr marL="0" indent="0" algn="l">
              <a:lnSpc>
                <a:spcPct val="90000"/>
              </a:lnSpc>
              <a:buNone/>
            </a:pPr>
            <a:r>
              <a:rPr lang="en-US" sz="1200">
                <a:solidFill>
                  <a:srgbClr val="FFFFFF"/>
                </a:solidFill>
                <a:latin typeface="Figtree SemiBold" pitchFamily="34" charset="0"/>
                <a:ea typeface="Figtree SemiBold" pitchFamily="34" charset="-122"/>
                <a:cs typeface="Figtree SemiBold" pitchFamily="34" charset="-120"/>
              </a:rPr>
              <a:t>Atractivo para Inversionistas</a:t>
            </a:r>
            <a:endParaRPr lang="en-US" sz="1200"/>
          </a:p>
        </p:txBody>
      </p:sp>
      <p:sp>
        <p:nvSpPr>
          <p:cNvPr id="31" name="Text 12">
            <a:extLst>
              <a:ext uri="{FF2B5EF4-FFF2-40B4-BE49-F238E27FC236}">
                <a16:creationId xmlns:a16="http://schemas.microsoft.com/office/drawing/2014/main" id="{3FDB0ED2-4E9B-3EB9-2AA1-3F5E9320E240}"/>
              </a:ext>
            </a:extLst>
          </p:cNvPr>
          <p:cNvSpPr/>
          <p:nvPr/>
        </p:nvSpPr>
        <p:spPr>
          <a:xfrm>
            <a:off x="4794812" y="2201966"/>
            <a:ext cx="3108960" cy="1649389"/>
          </a:xfrm>
          <a:custGeom>
            <a:avLst/>
            <a:gdLst/>
            <a:ahLst/>
            <a:cxnLst/>
            <a:rect l="l" t="t" r="r" b="b"/>
            <a:pathLst>
              <a:path w="3108960" h="3474720">
                <a:moveTo>
                  <a:pt x="0" y="3474720"/>
                </a:moveTo>
                <a:lnTo>
                  <a:pt x="0" y="0"/>
                </a:lnTo>
                <a:lnTo>
                  <a:pt x="3108960" y="0"/>
                </a:lnTo>
                <a:lnTo>
                  <a:pt x="3108960" y="3474720"/>
                </a:lnTo>
                <a:lnTo>
                  <a:pt x="0" y="3474720"/>
                </a:lnTo>
              </a:path>
            </a:pathLst>
          </a:custGeom>
          <a:solidFill>
            <a:srgbClr val="FFFFFF"/>
          </a:solidFill>
          <a:ln w="9525">
            <a:solidFill>
              <a:srgbClr val="D0E2FC"/>
            </a:solidFill>
          </a:ln>
        </p:spPr>
        <p:txBody>
          <a:bodyPr wrap="square" lIns="182880" tIns="548640" rIns="182880" bIns="0" rtlCol="0" anchor="t"/>
          <a:lstStyle/>
          <a:p>
            <a:pPr marL="0" indent="0" algn="l">
              <a:lnSpc>
                <a:spcPct val="110000"/>
              </a:lnSpc>
              <a:buNone/>
            </a:pPr>
            <a:r>
              <a:rPr lang="es-ES_tradnl" sz="1200" dirty="0">
                <a:solidFill>
                  <a:srgbClr val="000000"/>
                </a:solidFill>
                <a:latin typeface="Figtree" pitchFamily="34" charset="0"/>
                <a:ea typeface="Figtree" pitchFamily="34" charset="-122"/>
                <a:cs typeface="Figtree" pitchFamily="34" charset="-120"/>
              </a:rPr>
              <a:t>La industria farmacéutica en Panamá y en la región presenta problemas de eficiencia y abastecimiento. El proyecto impactaría de manera positiva al optimizar la forma de acceder a medicamentos en la región.</a:t>
            </a:r>
            <a:endParaRPr lang="es-ES_tradnl" sz="1200" dirty="0"/>
          </a:p>
        </p:txBody>
      </p:sp>
      <p:sp>
        <p:nvSpPr>
          <p:cNvPr id="32" name="Text 13">
            <a:extLst>
              <a:ext uri="{FF2B5EF4-FFF2-40B4-BE49-F238E27FC236}">
                <a16:creationId xmlns:a16="http://schemas.microsoft.com/office/drawing/2014/main" id="{F76919A9-57C7-A20A-A43A-B1F75F9E1BF5}"/>
              </a:ext>
            </a:extLst>
          </p:cNvPr>
          <p:cNvSpPr/>
          <p:nvPr/>
        </p:nvSpPr>
        <p:spPr>
          <a:xfrm>
            <a:off x="4593026" y="1922950"/>
            <a:ext cx="3108960" cy="731520"/>
          </a:xfrm>
          <a:custGeom>
            <a:avLst/>
            <a:gdLst/>
            <a:ahLst/>
            <a:cxnLst/>
            <a:rect l="l" t="t" r="r" b="b"/>
            <a:pathLst>
              <a:path w="3108960" h="731520">
                <a:moveTo>
                  <a:pt x="0" y="0"/>
                </a:moveTo>
                <a:lnTo>
                  <a:pt x="2743200" y="0"/>
                </a:lnTo>
                <a:lnTo>
                  <a:pt x="3108960" y="365760"/>
                </a:lnTo>
                <a:lnTo>
                  <a:pt x="2743200" y="731520"/>
                </a:lnTo>
                <a:lnTo>
                  <a:pt x="0" y="731520"/>
                </a:lnTo>
                <a:lnTo>
                  <a:pt x="0" y="0"/>
                </a:lnTo>
              </a:path>
            </a:pathLst>
          </a:custGeom>
          <a:solidFill>
            <a:srgbClr val="1570EF"/>
          </a:solidFill>
          <a:ln/>
        </p:spPr>
        <p:txBody>
          <a:bodyPr wrap="square" lIns="182880" tIns="91440" rIns="91440" bIns="91440" rtlCol="0" anchor="ctr"/>
          <a:lstStyle/>
          <a:p>
            <a:pPr marL="0" indent="0" algn="l">
              <a:lnSpc>
                <a:spcPct val="90000"/>
              </a:lnSpc>
              <a:buNone/>
            </a:pPr>
            <a:r>
              <a:rPr lang="es-ES_tradnl" sz="1200">
                <a:solidFill>
                  <a:srgbClr val="FFFFFF"/>
                </a:solidFill>
                <a:latin typeface="Figtree SemiBold" pitchFamily="34" charset="0"/>
                <a:ea typeface="Figtree SemiBold" pitchFamily="34" charset="-122"/>
                <a:cs typeface="Figtree SemiBold" pitchFamily="34" charset="-120"/>
              </a:rPr>
              <a:t>Impacto en el Mercado</a:t>
            </a:r>
            <a:endParaRPr lang="es-ES_tradnl" sz="1200"/>
          </a:p>
        </p:txBody>
      </p:sp>
      <p:sp>
        <p:nvSpPr>
          <p:cNvPr id="33" name="Text 14">
            <a:extLst>
              <a:ext uri="{FF2B5EF4-FFF2-40B4-BE49-F238E27FC236}">
                <a16:creationId xmlns:a16="http://schemas.microsoft.com/office/drawing/2014/main" id="{9A497E4C-516F-52E0-BF2D-ECBA02D5A2B0}"/>
              </a:ext>
            </a:extLst>
          </p:cNvPr>
          <p:cNvSpPr/>
          <p:nvPr/>
        </p:nvSpPr>
        <p:spPr>
          <a:xfrm>
            <a:off x="1146665" y="2201966"/>
            <a:ext cx="3108960" cy="1649389"/>
          </a:xfrm>
          <a:custGeom>
            <a:avLst/>
            <a:gdLst/>
            <a:ahLst/>
            <a:cxnLst/>
            <a:rect l="l" t="t" r="r" b="b"/>
            <a:pathLst>
              <a:path w="3108960" h="3474720">
                <a:moveTo>
                  <a:pt x="0" y="3474720"/>
                </a:moveTo>
                <a:lnTo>
                  <a:pt x="0" y="0"/>
                </a:lnTo>
                <a:lnTo>
                  <a:pt x="3108960" y="0"/>
                </a:lnTo>
                <a:lnTo>
                  <a:pt x="3108960" y="3474720"/>
                </a:lnTo>
                <a:lnTo>
                  <a:pt x="0" y="3474720"/>
                </a:lnTo>
              </a:path>
            </a:pathLst>
          </a:custGeom>
          <a:solidFill>
            <a:srgbClr val="FFFFFF"/>
          </a:solidFill>
          <a:ln w="9525">
            <a:solidFill>
              <a:srgbClr val="D0E2FC"/>
            </a:solidFill>
          </a:ln>
        </p:spPr>
        <p:txBody>
          <a:bodyPr wrap="square" lIns="182880" tIns="548640" rIns="182880" bIns="0" rtlCol="0" anchor="t"/>
          <a:lstStyle/>
          <a:p>
            <a:pPr marL="0" indent="0" algn="l">
              <a:lnSpc>
                <a:spcPct val="110000"/>
              </a:lnSpc>
              <a:buNone/>
            </a:pPr>
            <a:r>
              <a:rPr lang="es-ES_tradnl" sz="1200">
                <a:solidFill>
                  <a:srgbClr val="000000"/>
                </a:solidFill>
                <a:latin typeface="Figtree" pitchFamily="34" charset="0"/>
                <a:ea typeface="Figtree" pitchFamily="34" charset="-122"/>
                <a:cs typeface="Figtree" pitchFamily="34" charset="-120"/>
              </a:rPr>
              <a:t>El proyecto busca mejorar el acceso a medicamentos a través de una plataforma digital que conecta farmacias y consumidores.</a:t>
            </a:r>
            <a:endParaRPr lang="es-ES_tradnl" sz="1200"/>
          </a:p>
        </p:txBody>
      </p:sp>
      <p:sp>
        <p:nvSpPr>
          <p:cNvPr id="35" name="Text 15">
            <a:extLst>
              <a:ext uri="{FF2B5EF4-FFF2-40B4-BE49-F238E27FC236}">
                <a16:creationId xmlns:a16="http://schemas.microsoft.com/office/drawing/2014/main" id="{F6112AF2-DFB8-54A4-613A-4C4E8AAE3F27}"/>
              </a:ext>
            </a:extLst>
          </p:cNvPr>
          <p:cNvSpPr/>
          <p:nvPr/>
        </p:nvSpPr>
        <p:spPr>
          <a:xfrm>
            <a:off x="944879" y="1922950"/>
            <a:ext cx="3108960" cy="731520"/>
          </a:xfrm>
          <a:custGeom>
            <a:avLst/>
            <a:gdLst/>
            <a:ahLst/>
            <a:cxnLst/>
            <a:rect l="l" t="t" r="r" b="b"/>
            <a:pathLst>
              <a:path w="3108960" h="731520">
                <a:moveTo>
                  <a:pt x="0" y="0"/>
                </a:moveTo>
                <a:lnTo>
                  <a:pt x="2743200" y="0"/>
                </a:lnTo>
                <a:lnTo>
                  <a:pt x="3108960" y="365760"/>
                </a:lnTo>
                <a:lnTo>
                  <a:pt x="2743200" y="731520"/>
                </a:lnTo>
                <a:lnTo>
                  <a:pt x="0" y="731520"/>
                </a:lnTo>
                <a:lnTo>
                  <a:pt x="0" y="0"/>
                </a:lnTo>
              </a:path>
            </a:pathLst>
          </a:custGeom>
          <a:solidFill>
            <a:srgbClr val="1570EF"/>
          </a:solidFill>
          <a:ln/>
        </p:spPr>
        <p:txBody>
          <a:bodyPr wrap="square" lIns="182880" tIns="91440" rIns="91440" bIns="91440" rtlCol="0" anchor="ctr"/>
          <a:lstStyle/>
          <a:p>
            <a:pPr marL="0" indent="0" algn="l">
              <a:lnSpc>
                <a:spcPct val="90000"/>
              </a:lnSpc>
              <a:buNone/>
            </a:pPr>
            <a:r>
              <a:rPr lang="es-ES_tradnl" sz="1200">
                <a:solidFill>
                  <a:srgbClr val="FFFFFF"/>
                </a:solidFill>
                <a:latin typeface="Figtree SemiBold" pitchFamily="34" charset="0"/>
                <a:ea typeface="Figtree SemiBold" pitchFamily="34" charset="-122"/>
                <a:cs typeface="Figtree SemiBold" pitchFamily="34" charset="-120"/>
              </a:rPr>
              <a:t>Resumen del Proyecto</a:t>
            </a:r>
            <a:endParaRPr lang="es-ES_tradnl" sz="1200"/>
          </a:p>
        </p:txBody>
      </p:sp>
      <p:sp>
        <p:nvSpPr>
          <p:cNvPr id="36" name="TextBox 35">
            <a:extLst>
              <a:ext uri="{FF2B5EF4-FFF2-40B4-BE49-F238E27FC236}">
                <a16:creationId xmlns:a16="http://schemas.microsoft.com/office/drawing/2014/main" id="{41406C74-B3F0-F9DD-3EE1-45D01B58BB71}"/>
              </a:ext>
            </a:extLst>
          </p:cNvPr>
          <p:cNvSpPr txBox="1"/>
          <p:nvPr/>
        </p:nvSpPr>
        <p:spPr>
          <a:xfrm>
            <a:off x="777173" y="5187764"/>
            <a:ext cx="4017639" cy="923330"/>
          </a:xfrm>
          <a:prstGeom prst="rect">
            <a:avLst/>
          </a:prstGeom>
          <a:noFill/>
        </p:spPr>
        <p:txBody>
          <a:bodyPr wrap="none" rtlCol="0">
            <a:spAutoFit/>
          </a:bodyPr>
          <a:lstStyle/>
          <a:p>
            <a:pPr algn="ctr"/>
            <a:r>
              <a:rPr lang="es-ES_tradnl" dirty="0"/>
              <a:t>Presentador: Victor Hugo Orrego Ozaeta.</a:t>
            </a:r>
          </a:p>
          <a:p>
            <a:pPr algn="ctr"/>
            <a:endParaRPr lang="es-ES_tradnl" dirty="0"/>
          </a:p>
          <a:p>
            <a:r>
              <a:rPr lang="es-ES_tradnl" dirty="0"/>
              <a:t>Tutor: Dr. Juan Francisco </a:t>
            </a:r>
            <a:r>
              <a:rPr lang="es-ES_tradnl" dirty="0" err="1"/>
              <a:t>Esquembre</a:t>
            </a:r>
            <a:r>
              <a:rPr lang="es-ES_tradnl" dirty="0"/>
              <a:t>.</a:t>
            </a:r>
          </a:p>
        </p:txBody>
      </p:sp>
    </p:spTree>
    <p:extLst>
      <p:ext uri="{BB962C8B-B14F-4D97-AF65-F5344CB8AC3E}">
        <p14:creationId xmlns:p14="http://schemas.microsoft.com/office/powerpoint/2010/main" val="130886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95B7D-A841-95F3-85B2-E4CC4BE9F6C3}"/>
              </a:ext>
            </a:extLst>
          </p:cNvPr>
          <p:cNvSpPr txBox="1"/>
          <p:nvPr/>
        </p:nvSpPr>
        <p:spPr>
          <a:xfrm>
            <a:off x="797668" y="778213"/>
            <a:ext cx="9820168" cy="2308324"/>
          </a:xfrm>
          <a:prstGeom prst="rect">
            <a:avLst/>
          </a:prstGeom>
          <a:noFill/>
        </p:spPr>
        <p:txBody>
          <a:bodyPr wrap="square" rtlCol="0">
            <a:spAutoFit/>
          </a:bodyPr>
          <a:lstStyle/>
          <a:p>
            <a:r>
              <a:rPr lang="es-ES_tradnl" b="0" i="0" dirty="0">
                <a:solidFill>
                  <a:srgbClr val="616161"/>
                </a:solidFill>
                <a:effectLst/>
                <a:latin typeface="Lato" panose="020F0502020204030203" pitchFamily="34" charset="0"/>
              </a:rPr>
              <a:t>Hola Victor, aquí van algunas sugerencias para tu presentación pensando en inversores. </a:t>
            </a:r>
          </a:p>
          <a:p>
            <a:r>
              <a:rPr lang="es-ES_tradnl" b="0" i="0" dirty="0">
                <a:solidFill>
                  <a:srgbClr val="616161"/>
                </a:solidFill>
                <a:effectLst/>
                <a:latin typeface="Lato" panose="020F0502020204030203" pitchFamily="34" charset="0"/>
              </a:rPr>
              <a:t>Asegúrate de que no dure más de siete minutos para captar su atención. Hazla visualmente atractiva y fácil de seguir con colores vivos y gráficas relevantes. Evita el texto extenso y números; destaca lo importante de manera concisa. Estoy a tu disposición para apoyar en esta etapa final del TFAE, una consulta sincrónica podría ser útil para afinar detalles y asegurarnos de que impresione a los inversores. Saludos.</a:t>
            </a:r>
            <a:br>
              <a:rPr lang="es-ES_tradnl" dirty="0"/>
            </a:br>
            <a:br>
              <a:rPr lang="es-ES_tradnl" dirty="0"/>
            </a:br>
            <a:r>
              <a:rPr lang="es-ES_tradnl" b="0" i="0" dirty="0">
                <a:solidFill>
                  <a:srgbClr val="616161"/>
                </a:solidFill>
                <a:effectLst/>
                <a:latin typeface="Lato" panose="020F0502020204030203" pitchFamily="34" charset="0"/>
              </a:rPr>
              <a:t>PD. Te veo el jueves. lunes y martes próximos estaré por </a:t>
            </a:r>
            <a:r>
              <a:rPr lang="es-ES_tradnl" b="0" i="0" dirty="0" err="1">
                <a:solidFill>
                  <a:srgbClr val="616161"/>
                </a:solidFill>
                <a:effectLst/>
                <a:latin typeface="Lato" panose="020F0502020204030203" pitchFamily="34" charset="0"/>
              </a:rPr>
              <a:t>Panama</a:t>
            </a:r>
            <a:r>
              <a:rPr lang="es-ES_tradnl" b="0" i="0" dirty="0">
                <a:solidFill>
                  <a:srgbClr val="616161"/>
                </a:solidFill>
                <a:effectLst/>
                <a:latin typeface="Lato" panose="020F0502020204030203" pitchFamily="34" charset="0"/>
              </a:rPr>
              <a:t>. saludos</a:t>
            </a:r>
            <a:endParaRPr lang="es-ES_tradnl" dirty="0"/>
          </a:p>
        </p:txBody>
      </p:sp>
    </p:spTree>
    <p:extLst>
      <p:ext uri="{BB962C8B-B14F-4D97-AF65-F5344CB8AC3E}">
        <p14:creationId xmlns:p14="http://schemas.microsoft.com/office/powerpoint/2010/main" val="23408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2743200" cy="6858000"/>
          </a:xfrm>
          <a:custGeom>
            <a:avLst/>
            <a:gdLst/>
            <a:ahLst/>
            <a:cxnLst/>
            <a:rect l="l" t="t" r="r" b="b"/>
            <a:pathLst>
              <a:path w="2743200" h="6858000">
                <a:moveTo>
                  <a:pt x="0" y="6858000"/>
                </a:moveTo>
                <a:lnTo>
                  <a:pt x="0" y="0"/>
                </a:lnTo>
                <a:lnTo>
                  <a:pt x="2743200" y="0"/>
                </a:lnTo>
                <a:lnTo>
                  <a:pt x="2743200" y="6858000"/>
                </a:lnTo>
                <a:lnTo>
                  <a:pt x="0" y="6858000"/>
                </a:lnTo>
              </a:path>
            </a:pathLst>
          </a:custGeom>
          <a:solidFill>
            <a:srgbClr val="00B0F0"/>
          </a:solidFill>
          <a:ln/>
        </p:spPr>
        <p:txBody>
          <a:bodyPr wrap="square" lIns="90000" tIns="46800" rIns="90000" bIns="46800" rtlCol="0" anchor="t"/>
          <a:lstStyle/>
          <a:p>
            <a:pPr marL="0" indent="0" algn="l">
              <a:lnSpc>
                <a:spcPct val="83333"/>
              </a:lnSpc>
              <a:buNone/>
            </a:pPr>
            <a:endParaRPr lang="en-US" sz="1800" dirty="0"/>
          </a:p>
        </p:txBody>
      </p:sp>
      <p:sp>
        <p:nvSpPr>
          <p:cNvPr id="3" name="Text 1"/>
          <p:cNvSpPr/>
          <p:nvPr/>
        </p:nvSpPr>
        <p:spPr>
          <a:xfrm>
            <a:off x="3200400" y="1157457"/>
            <a:ext cx="8321040" cy="7082"/>
          </a:xfrm>
          <a:custGeom>
            <a:avLst/>
            <a:gdLst/>
            <a:ahLst/>
            <a:cxnLst/>
            <a:rect l="l" t="t" r="r" b="b"/>
            <a:pathLst>
              <a:path w="8321040" h="7082">
                <a:moveTo>
                  <a:pt x="0" y="0"/>
                </a:moveTo>
                <a:lnTo>
                  <a:pt x="832104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dirty="0"/>
          </a:p>
        </p:txBody>
      </p:sp>
      <p:sp>
        <p:nvSpPr>
          <p:cNvPr id="4" name="Text 2"/>
          <p:cNvSpPr/>
          <p:nvPr/>
        </p:nvSpPr>
        <p:spPr>
          <a:xfrm>
            <a:off x="0" y="0"/>
            <a:ext cx="2750841" cy="6858000"/>
          </a:xfrm>
          <a:custGeom>
            <a:avLst/>
            <a:gdLst/>
            <a:ahLst/>
            <a:cxnLst/>
            <a:rect l="l" t="t" r="r" b="b"/>
            <a:pathLst>
              <a:path w="2750841" h="6858000">
                <a:moveTo>
                  <a:pt x="0" y="6858000"/>
                </a:moveTo>
                <a:lnTo>
                  <a:pt x="0" y="0"/>
                </a:lnTo>
                <a:lnTo>
                  <a:pt x="2750841" y="0"/>
                </a:lnTo>
                <a:lnTo>
                  <a:pt x="2750841" y="6858000"/>
                </a:lnTo>
                <a:lnTo>
                  <a:pt x="0" y="6858000"/>
                </a:lnTo>
              </a:path>
            </a:pathLst>
          </a:custGeom>
          <a:blipFill>
            <a:blip r:embed="rId3"/>
            <a:srcRect/>
            <a:stretch>
              <a:fillRect/>
            </a:stretch>
          </a:blipFill>
          <a:ln/>
        </p:spPr>
        <p:txBody>
          <a:bodyPr wrap="square" lIns="0" tIns="0" rIns="0" bIns="0" rtlCol="0" anchor="ctr"/>
          <a:lstStyle/>
          <a:p>
            <a:pPr marL="0" indent="0">
              <a:buNone/>
            </a:pPr>
            <a:endParaRPr lang="en-US" dirty="0"/>
          </a:p>
        </p:txBody>
      </p:sp>
      <p:sp>
        <p:nvSpPr>
          <p:cNvPr id="7" name="Text 5"/>
          <p:cNvSpPr/>
          <p:nvPr/>
        </p:nvSpPr>
        <p:spPr>
          <a:xfrm>
            <a:off x="3200400" y="456883"/>
            <a:ext cx="8351520" cy="632277"/>
          </a:xfrm>
          <a:custGeom>
            <a:avLst/>
            <a:gdLst/>
            <a:ahLst/>
            <a:cxnLst/>
            <a:rect l="l" t="t" r="r" b="b"/>
            <a:pathLst>
              <a:path w="8351520" h="632277">
                <a:moveTo>
                  <a:pt x="0" y="632277"/>
                </a:moveTo>
                <a:lnTo>
                  <a:pt x="0" y="0"/>
                </a:lnTo>
                <a:lnTo>
                  <a:pt x="8351520" y="0"/>
                </a:lnTo>
                <a:lnTo>
                  <a:pt x="8351520" y="632277"/>
                </a:lnTo>
                <a:lnTo>
                  <a:pt x="0" y="632277"/>
                </a:lnTo>
              </a:path>
            </a:pathLst>
          </a:custGeom>
          <a:noFill/>
          <a:ln/>
        </p:spPr>
        <p:txBody>
          <a:bodyPr wrap="square" lIns="0" tIns="46800" rIns="90000" bIns="46800" rtlCol="0" anchor="b"/>
          <a:lstStyle/>
          <a:p>
            <a:pPr marL="0" indent="0" algn="l">
              <a:lnSpc>
                <a:spcPct val="90000"/>
              </a:lnSpc>
              <a:spcBef>
                <a:spcPts val="1000"/>
              </a:spcBef>
              <a:buNone/>
            </a:pPr>
            <a:r>
              <a:rPr lang="en-US" sz="2400" b="1" dirty="0">
                <a:solidFill>
                  <a:srgbClr val="000000"/>
                </a:solidFill>
                <a:latin typeface="Figtree SemiBold" pitchFamily="34" charset="0"/>
                <a:ea typeface="Figtree SemiBold" pitchFamily="34" charset="-122"/>
                <a:cs typeface="Figtree SemiBold" pitchFamily="34" charset="-120"/>
              </a:rPr>
              <a:t>Índice</a:t>
            </a:r>
            <a:endParaRPr lang="en-US" sz="2400" dirty="0"/>
          </a:p>
        </p:txBody>
      </p:sp>
      <p:pic>
        <p:nvPicPr>
          <p:cNvPr id="8" name="Picture 7">
            <a:extLst>
              <a:ext uri="{FF2B5EF4-FFF2-40B4-BE49-F238E27FC236}">
                <a16:creationId xmlns:a16="http://schemas.microsoft.com/office/drawing/2014/main" id="{A000C4D7-D513-25FD-6B7F-F03266DACFAF}"/>
              </a:ext>
            </a:extLst>
          </p:cNvPr>
          <p:cNvPicPr>
            <a:picLocks noChangeAspect="1"/>
          </p:cNvPicPr>
          <p:nvPr/>
        </p:nvPicPr>
        <p:blipFill rotWithShape="1">
          <a:blip r:embed="rId4"/>
          <a:srcRect l="2478" r="13767" b="28840"/>
          <a:stretch/>
        </p:blipFill>
        <p:spPr>
          <a:xfrm rot="16200000">
            <a:off x="10558605" y="5210336"/>
            <a:ext cx="1781626" cy="1513702"/>
          </a:xfrm>
          <a:prstGeom prst="rect">
            <a:avLst/>
          </a:prstGeom>
        </p:spPr>
      </p:pic>
      <p:sp>
        <p:nvSpPr>
          <p:cNvPr id="9" name="Text 3">
            <a:extLst>
              <a:ext uri="{FF2B5EF4-FFF2-40B4-BE49-F238E27FC236}">
                <a16:creationId xmlns:a16="http://schemas.microsoft.com/office/drawing/2014/main" id="{37EF478B-73EE-C1FD-429C-AB303DE6B658}"/>
              </a:ext>
            </a:extLst>
          </p:cNvPr>
          <p:cNvSpPr/>
          <p:nvPr/>
        </p:nvSpPr>
        <p:spPr>
          <a:xfrm>
            <a:off x="8325662" y="1415828"/>
            <a:ext cx="640080" cy="4585080"/>
          </a:xfrm>
          <a:custGeom>
            <a:avLst/>
            <a:gdLst/>
            <a:ahLst/>
            <a:cxnLst/>
            <a:rect l="l" t="t" r="r" b="b"/>
            <a:pathLst>
              <a:path w="640080" h="4585080">
                <a:moveTo>
                  <a:pt x="0" y="4585080"/>
                </a:moveTo>
                <a:lnTo>
                  <a:pt x="0" y="0"/>
                </a:lnTo>
                <a:lnTo>
                  <a:pt x="640080" y="0"/>
                </a:lnTo>
                <a:lnTo>
                  <a:pt x="640080" y="4585080"/>
                </a:lnTo>
                <a:lnTo>
                  <a:pt x="0" y="4585080"/>
                </a:lnTo>
              </a:path>
            </a:pathLst>
          </a:custGeom>
          <a:noFill/>
          <a:ln/>
        </p:spPr>
        <p:txBody>
          <a:bodyPr wrap="square" lIns="0" tIns="0" rIns="0" bIns="0" rtlCol="0" anchor="t"/>
          <a:lstStyle/>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2</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3</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4</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5</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6</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7</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8</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9</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rPr>
              <a:t>10</a:t>
            </a:r>
            <a:endParaRPr lang="en-US" sz="1600" dirty="0"/>
          </a:p>
          <a:p>
            <a:pPr marL="0" indent="0" algn="r">
              <a:lnSpc>
                <a:spcPct val="150000"/>
              </a:lnSpc>
              <a:buNone/>
            </a:pPr>
            <a:r>
              <a:rPr lang="en-US" sz="1600" dirty="0">
                <a:solidFill>
                  <a:srgbClr val="101828"/>
                </a:solidFill>
                <a:latin typeface="Figtree" pitchFamily="34" charset="0"/>
                <a:ea typeface="Figtree" pitchFamily="34" charset="-122"/>
                <a:cs typeface="Figtree" pitchFamily="34" charset="-120"/>
              </a:rPr>
              <a:t>11</a:t>
            </a:r>
          </a:p>
          <a:p>
            <a:pPr marL="0" indent="0" algn="r">
              <a:lnSpc>
                <a:spcPct val="150000"/>
              </a:lnSpc>
              <a:buNone/>
            </a:pPr>
            <a:r>
              <a:rPr lang="en-US" sz="1600" dirty="0">
                <a:solidFill>
                  <a:srgbClr val="101828"/>
                </a:solidFill>
                <a:latin typeface="Figtree" pitchFamily="34" charset="0"/>
                <a:ea typeface="Figtree" pitchFamily="34" charset="-122"/>
              </a:rPr>
              <a:t>12</a:t>
            </a:r>
            <a:endParaRPr lang="en-US" sz="1600" dirty="0"/>
          </a:p>
        </p:txBody>
      </p:sp>
      <p:sp>
        <p:nvSpPr>
          <p:cNvPr id="10" name="Text 4">
            <a:extLst>
              <a:ext uri="{FF2B5EF4-FFF2-40B4-BE49-F238E27FC236}">
                <a16:creationId xmlns:a16="http://schemas.microsoft.com/office/drawing/2014/main" id="{9F793F27-1D3B-4225-E2EC-0E5F231C38E0}"/>
              </a:ext>
            </a:extLst>
          </p:cNvPr>
          <p:cNvSpPr/>
          <p:nvPr/>
        </p:nvSpPr>
        <p:spPr>
          <a:xfrm>
            <a:off x="3200400" y="1415828"/>
            <a:ext cx="7498080" cy="4585080"/>
          </a:xfrm>
          <a:custGeom>
            <a:avLst/>
            <a:gdLst/>
            <a:ahLst/>
            <a:cxnLst/>
            <a:rect l="l" t="t" r="r" b="b"/>
            <a:pathLst>
              <a:path w="7498080" h="4585080">
                <a:moveTo>
                  <a:pt x="0" y="4585080"/>
                </a:moveTo>
                <a:lnTo>
                  <a:pt x="0" y="0"/>
                </a:lnTo>
                <a:lnTo>
                  <a:pt x="7498080" y="0"/>
                </a:lnTo>
                <a:lnTo>
                  <a:pt x="7498080" y="4585080"/>
                </a:lnTo>
                <a:lnTo>
                  <a:pt x="0" y="4585080"/>
                </a:lnTo>
              </a:path>
            </a:pathLst>
          </a:custGeom>
          <a:noFill/>
          <a:ln/>
        </p:spPr>
        <p:txBody>
          <a:bodyPr wrap="square" lIns="0" tIns="0" rIns="0" bIns="0" rtlCol="0" anchor="t"/>
          <a:lstStyle/>
          <a:p>
            <a:pPr marL="0" indent="0" algn="l">
              <a:lnSpc>
                <a:spcPct val="150000"/>
              </a:lnSpc>
              <a:buNone/>
            </a:pPr>
            <a:r>
              <a:rPr lang="es-ES_tradnl" sz="1600" dirty="0">
                <a:solidFill>
                  <a:srgbClr val="101828"/>
                </a:solidFill>
                <a:latin typeface="Figtree SemiBold" pitchFamily="34" charset="0"/>
                <a:ea typeface="Figtree SemiBold" pitchFamily="34" charset="-122"/>
                <a:cs typeface="Figtree SemiBold" pitchFamily="34" charset="-120"/>
              </a:rPr>
              <a:t>Introducción al modelo de negocio Farmacity</a:t>
            </a:r>
            <a:endParaRPr lang="es-ES_tradnl" sz="1600" dirty="0"/>
          </a:p>
          <a:p>
            <a:pPr marL="0" indent="0" algn="l">
              <a:lnSpc>
                <a:spcPct val="150000"/>
              </a:lnSpc>
              <a:buNone/>
            </a:pPr>
            <a:r>
              <a:rPr lang="es-ES_tradnl" sz="1600" dirty="0">
                <a:solidFill>
                  <a:srgbClr val="101828"/>
                </a:solidFill>
                <a:latin typeface="Figtree SemiBold" pitchFamily="34" charset="0"/>
                <a:ea typeface="Figtree SemiBold" pitchFamily="34" charset="-122"/>
                <a:cs typeface="Figtree SemiBold" pitchFamily="34" charset="-120"/>
              </a:rPr>
              <a:t>Análisis de la industria farmacéutica en Panamá</a:t>
            </a:r>
          </a:p>
          <a:p>
            <a:pPr marL="0" indent="0" algn="l">
              <a:lnSpc>
                <a:spcPct val="150000"/>
              </a:lnSpc>
              <a:buNone/>
            </a:pPr>
            <a:r>
              <a:rPr lang="es-ES_tradnl" sz="1600" dirty="0"/>
              <a:t>Crecimiento del mercado farmacéutico en Panamá</a:t>
            </a:r>
          </a:p>
          <a:p>
            <a:pPr>
              <a:lnSpc>
                <a:spcPct val="150000"/>
              </a:lnSpc>
            </a:pPr>
            <a:r>
              <a:rPr lang="es-ES_tradnl" sz="1600" dirty="0">
                <a:solidFill>
                  <a:srgbClr val="101828"/>
                </a:solidFill>
                <a:latin typeface="Figtree SemiBold" pitchFamily="34" charset="0"/>
                <a:ea typeface="Figtree SemiBold" pitchFamily="34" charset="-122"/>
                <a:cs typeface="Figtree SemiBold" pitchFamily="34" charset="-120"/>
              </a:rPr>
              <a:t>Análisis FODA de Farmacity</a:t>
            </a:r>
          </a:p>
          <a:p>
            <a:pPr>
              <a:lnSpc>
                <a:spcPct val="150000"/>
              </a:lnSpc>
            </a:pPr>
            <a:r>
              <a:rPr lang="es-ES_tradnl" sz="1600" dirty="0">
                <a:solidFill>
                  <a:srgbClr val="101828"/>
                </a:solidFill>
                <a:latin typeface="Figtree SemiBold" pitchFamily="34" charset="0"/>
                <a:ea typeface="Figtree SemiBold" pitchFamily="34" charset="-122"/>
                <a:cs typeface="Figtree SemiBold" pitchFamily="34" charset="-120"/>
              </a:rPr>
              <a:t>Propuesta de valor de Farmacity</a:t>
            </a:r>
            <a:endParaRPr lang="es-ES_tradnl" sz="1600" dirty="0"/>
          </a:p>
          <a:p>
            <a:pPr marL="0" indent="0" algn="l">
              <a:lnSpc>
                <a:spcPct val="150000"/>
              </a:lnSpc>
              <a:buNone/>
            </a:pPr>
            <a:r>
              <a:rPr lang="es-ES_tradnl" sz="1600" dirty="0">
                <a:solidFill>
                  <a:srgbClr val="101828"/>
                </a:solidFill>
                <a:latin typeface="Figtree SemiBold" pitchFamily="34" charset="0"/>
                <a:ea typeface="Figtree SemiBold" pitchFamily="34" charset="-122"/>
                <a:cs typeface="Figtree SemiBold" pitchFamily="34" charset="-120"/>
              </a:rPr>
              <a:t>Ciclo operativo de Farmacity</a:t>
            </a:r>
            <a:endParaRPr lang="es-ES_tradnl" sz="1600" dirty="0"/>
          </a:p>
          <a:p>
            <a:pPr marL="0" indent="0" algn="l">
              <a:lnSpc>
                <a:spcPct val="150000"/>
              </a:lnSpc>
              <a:buNone/>
            </a:pPr>
            <a:r>
              <a:rPr lang="es-ES_tradnl" sz="1600" dirty="0">
                <a:solidFill>
                  <a:srgbClr val="101828"/>
                </a:solidFill>
                <a:latin typeface="Figtree SemiBold" pitchFamily="34" charset="0"/>
                <a:ea typeface="Figtree SemiBold" pitchFamily="34" charset="-122"/>
                <a:cs typeface="Figtree SemiBold" pitchFamily="34" charset="-120"/>
              </a:rPr>
              <a:t>Estrategia de mercadeo y adquisición de usuarios</a:t>
            </a:r>
          </a:p>
          <a:p>
            <a:pPr>
              <a:lnSpc>
                <a:spcPct val="150000"/>
              </a:lnSpc>
            </a:pPr>
            <a:r>
              <a:rPr lang="es-ES_tradnl" sz="1600" dirty="0">
                <a:solidFill>
                  <a:srgbClr val="101828"/>
                </a:solidFill>
                <a:latin typeface="Figtree SemiBold" pitchFamily="34" charset="0"/>
                <a:ea typeface="Figtree SemiBold" pitchFamily="34" charset="-122"/>
                <a:cs typeface="Figtree SemiBold" pitchFamily="34" charset="-120"/>
              </a:rPr>
              <a:t>Proyección de crecimiento y ventas</a:t>
            </a:r>
          </a:p>
          <a:p>
            <a:pPr>
              <a:lnSpc>
                <a:spcPct val="150000"/>
              </a:lnSpc>
            </a:pPr>
            <a:r>
              <a:rPr lang="es-ES_tradnl" sz="1600" dirty="0">
                <a:solidFill>
                  <a:srgbClr val="101828"/>
                </a:solidFill>
                <a:latin typeface="Figtree SemiBold" pitchFamily="34" charset="0"/>
                <a:ea typeface="Figtree SemiBold" pitchFamily="34" charset="-122"/>
                <a:cs typeface="Figtree SemiBold" pitchFamily="34" charset="-120"/>
              </a:rPr>
              <a:t>Proyección de rentabilidad</a:t>
            </a:r>
          </a:p>
          <a:p>
            <a:pPr>
              <a:lnSpc>
                <a:spcPct val="150000"/>
              </a:lnSpc>
            </a:pPr>
            <a:r>
              <a:rPr lang="es-ES_tradnl" sz="1600" dirty="0">
                <a:solidFill>
                  <a:srgbClr val="000000"/>
                </a:solidFill>
                <a:latin typeface="Figtree SemiBold" pitchFamily="34" charset="0"/>
                <a:ea typeface="Figtree SemiBold" pitchFamily="34" charset="-122"/>
                <a:cs typeface="Figtree SemiBold" pitchFamily="34" charset="-120"/>
              </a:rPr>
              <a:t>Fases de desarrollo e implementación de Farmacity</a:t>
            </a:r>
            <a:endParaRPr lang="es-ES_tradnl" sz="1600" b="1" dirty="0"/>
          </a:p>
          <a:p>
            <a:pPr marL="0" indent="0" algn="l">
              <a:lnSpc>
                <a:spcPct val="150000"/>
              </a:lnSpc>
              <a:buNone/>
            </a:pPr>
            <a:r>
              <a:rPr lang="es-ES_tradnl" sz="1600" dirty="0">
                <a:solidFill>
                  <a:srgbClr val="101828"/>
                </a:solidFill>
                <a:latin typeface="Figtree SemiBold" pitchFamily="34" charset="0"/>
                <a:ea typeface="Figtree SemiBold" pitchFamily="34" charset="-122"/>
                <a:cs typeface="Figtree SemiBold" pitchFamily="34" charset="-120"/>
              </a:rPr>
              <a:t>Cierre y conclusiones</a:t>
            </a:r>
            <a:endParaRPr lang="es-ES_tradnl" sz="1600" dirty="0"/>
          </a:p>
        </p:txBody>
      </p:sp>
      <p:sp>
        <p:nvSpPr>
          <p:cNvPr id="12" name="Text 20">
            <a:extLst>
              <a:ext uri="{FF2B5EF4-FFF2-40B4-BE49-F238E27FC236}">
                <a16:creationId xmlns:a16="http://schemas.microsoft.com/office/drawing/2014/main" id="{7C016EF2-65BB-C50D-4D64-4A6FF272454B}"/>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1</a:t>
            </a:r>
            <a:endParaRPr lang="en-US" sz="1600" dirty="0"/>
          </a:p>
        </p:txBody>
      </p:sp>
    </p:spTree>
    <p:extLst>
      <p:ext uri="{BB962C8B-B14F-4D97-AF65-F5344CB8AC3E}">
        <p14:creationId xmlns:p14="http://schemas.microsoft.com/office/powerpoint/2010/main" val="158112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0080" y="1164617"/>
            <a:ext cx="10881360" cy="10672"/>
          </a:xfrm>
          <a:custGeom>
            <a:avLst/>
            <a:gdLst/>
            <a:ahLst/>
            <a:cxnLst/>
            <a:rect l="l" t="t" r="r" b="b"/>
            <a:pathLst>
              <a:path w="10881360" h="10672">
                <a:moveTo>
                  <a:pt x="0" y="0"/>
                </a:moveTo>
                <a:lnTo>
                  <a:pt x="1088136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a:p>
        </p:txBody>
      </p:sp>
      <p:sp>
        <p:nvSpPr>
          <p:cNvPr id="16" name="Text 14"/>
          <p:cNvSpPr/>
          <p:nvPr/>
        </p:nvSpPr>
        <p:spPr>
          <a:xfrm>
            <a:off x="640079" y="1"/>
            <a:ext cx="10915441" cy="1034799"/>
          </a:xfrm>
          <a:custGeom>
            <a:avLst/>
            <a:gdLst/>
            <a:ahLst/>
            <a:cxnLst/>
            <a:rect l="l" t="t" r="r" b="b"/>
            <a:pathLst>
              <a:path w="10915441" h="1034799">
                <a:moveTo>
                  <a:pt x="0" y="1034799"/>
                </a:moveTo>
                <a:lnTo>
                  <a:pt x="0" y="0"/>
                </a:lnTo>
                <a:lnTo>
                  <a:pt x="10915441" y="0"/>
                </a:lnTo>
                <a:lnTo>
                  <a:pt x="10915441"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Introducción al modelo de negocio Farmacity</a:t>
            </a:r>
            <a:endParaRPr lang="es-ES_tradnl" sz="2400" dirty="0"/>
          </a:p>
        </p:txBody>
      </p:sp>
      <p:sp>
        <p:nvSpPr>
          <p:cNvPr id="25" name="Text 23"/>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26" name="Picture 25">
            <a:extLst>
              <a:ext uri="{FF2B5EF4-FFF2-40B4-BE49-F238E27FC236}">
                <a16:creationId xmlns:a16="http://schemas.microsoft.com/office/drawing/2014/main" id="{4DABEFAD-F262-AAF6-05D9-FA066FF6DFED}"/>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33" name="Text 23">
            <a:extLst>
              <a:ext uri="{FF2B5EF4-FFF2-40B4-BE49-F238E27FC236}">
                <a16:creationId xmlns:a16="http://schemas.microsoft.com/office/drawing/2014/main" id="{C1663915-39C8-8541-2AD1-A5F320B76F81}"/>
              </a:ext>
            </a:extLst>
          </p:cNvPr>
          <p:cNvSpPr/>
          <p:nvPr/>
        </p:nvSpPr>
        <p:spPr>
          <a:xfrm>
            <a:off x="11162143" y="62903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36" name="Text 18">
            <a:extLst>
              <a:ext uri="{FF2B5EF4-FFF2-40B4-BE49-F238E27FC236}">
                <a16:creationId xmlns:a16="http://schemas.microsoft.com/office/drawing/2014/main" id="{CE71BD0A-4EE9-F5D7-8F50-491D7C992BEB}"/>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37" name="Text 20">
            <a:extLst>
              <a:ext uri="{FF2B5EF4-FFF2-40B4-BE49-F238E27FC236}">
                <a16:creationId xmlns:a16="http://schemas.microsoft.com/office/drawing/2014/main" id="{853F8226-462B-7F41-2956-D500929FB903}"/>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2</a:t>
            </a:r>
            <a:endParaRPr lang="en-US" sz="1600" dirty="0"/>
          </a:p>
        </p:txBody>
      </p:sp>
      <p:graphicFrame>
        <p:nvGraphicFramePr>
          <p:cNvPr id="35" name="Diagram 34">
            <a:extLst>
              <a:ext uri="{FF2B5EF4-FFF2-40B4-BE49-F238E27FC236}">
                <a16:creationId xmlns:a16="http://schemas.microsoft.com/office/drawing/2014/main" id="{1481B2EB-E135-004A-4731-B296339CAA8F}"/>
              </a:ext>
            </a:extLst>
          </p:cNvPr>
          <p:cNvGraphicFramePr/>
          <p:nvPr>
            <p:extLst>
              <p:ext uri="{D42A27DB-BD31-4B8C-83A1-F6EECF244321}">
                <p14:modId xmlns:p14="http://schemas.microsoft.com/office/powerpoint/2010/main" val="3594345340"/>
              </p:ext>
            </p:extLst>
          </p:nvPr>
        </p:nvGraphicFramePr>
        <p:xfrm>
          <a:off x="874660" y="1576884"/>
          <a:ext cx="6329703" cy="42361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 name="Picture 50">
            <a:extLst>
              <a:ext uri="{FF2B5EF4-FFF2-40B4-BE49-F238E27FC236}">
                <a16:creationId xmlns:a16="http://schemas.microsoft.com/office/drawing/2014/main" id="{26B4E732-D809-CDED-2067-3FDD04829371}"/>
              </a:ext>
            </a:extLst>
          </p:cNvPr>
          <p:cNvPicPr>
            <a:picLocks noChangeAspect="1"/>
          </p:cNvPicPr>
          <p:nvPr/>
        </p:nvPicPr>
        <p:blipFill>
          <a:blip r:embed="rId9"/>
          <a:stretch>
            <a:fillRect/>
          </a:stretch>
        </p:blipFill>
        <p:spPr>
          <a:xfrm>
            <a:off x="8660701" y="2672148"/>
            <a:ext cx="1513703" cy="1513703"/>
          </a:xfrm>
          <a:prstGeom prst="rect">
            <a:avLst/>
          </a:prstGeom>
        </p:spPr>
      </p:pic>
      <p:pic>
        <p:nvPicPr>
          <p:cNvPr id="53" name="Picture 52">
            <a:extLst>
              <a:ext uri="{FF2B5EF4-FFF2-40B4-BE49-F238E27FC236}">
                <a16:creationId xmlns:a16="http://schemas.microsoft.com/office/drawing/2014/main" id="{208B3724-C47B-8065-7F29-04FB2C44CBA7}"/>
              </a:ext>
            </a:extLst>
          </p:cNvPr>
          <p:cNvPicPr>
            <a:picLocks noChangeAspect="1"/>
          </p:cNvPicPr>
          <p:nvPr/>
        </p:nvPicPr>
        <p:blipFill rotWithShape="1">
          <a:blip r:embed="rId10"/>
          <a:srcRect l="5862" t="6666" r="6380" b="7643"/>
          <a:stretch/>
        </p:blipFill>
        <p:spPr>
          <a:xfrm>
            <a:off x="7542266" y="1596296"/>
            <a:ext cx="3753922" cy="3665408"/>
          </a:xfrm>
          <a:prstGeom prst="rect">
            <a:avLst/>
          </a:prstGeom>
        </p:spPr>
      </p:pic>
      <p:pic>
        <p:nvPicPr>
          <p:cNvPr id="55" name="Graphic 54" descr="Coins">
            <a:extLst>
              <a:ext uri="{FF2B5EF4-FFF2-40B4-BE49-F238E27FC236}">
                <a16:creationId xmlns:a16="http://schemas.microsoft.com/office/drawing/2014/main" id="{837F5740-8B2B-FF2A-409B-463B634382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0527" y="4816866"/>
            <a:ext cx="730394" cy="730394"/>
          </a:xfrm>
          <a:prstGeom prst="rect">
            <a:avLst/>
          </a:prstGeom>
        </p:spPr>
      </p:pic>
      <p:pic>
        <p:nvPicPr>
          <p:cNvPr id="57" name="Graphic 56" descr="Shopping cart">
            <a:extLst>
              <a:ext uri="{FF2B5EF4-FFF2-40B4-BE49-F238E27FC236}">
                <a16:creationId xmlns:a16="http://schemas.microsoft.com/office/drawing/2014/main" id="{FCE8FE10-651C-02ED-8433-F8AA982060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6459" y="2878666"/>
            <a:ext cx="728925" cy="728925"/>
          </a:xfrm>
          <a:prstGeom prst="rect">
            <a:avLst/>
          </a:prstGeom>
        </p:spPr>
      </p:pic>
      <p:pic>
        <p:nvPicPr>
          <p:cNvPr id="59" name="Graphic 58" descr="Smart Phone">
            <a:extLst>
              <a:ext uri="{FF2B5EF4-FFF2-40B4-BE49-F238E27FC236}">
                <a16:creationId xmlns:a16="http://schemas.microsoft.com/office/drawing/2014/main" id="{5EA63C5E-B02D-592C-37E7-7063171917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0847036">
            <a:off x="1425641" y="3879835"/>
            <a:ext cx="612032" cy="612032"/>
          </a:xfrm>
          <a:prstGeom prst="rect">
            <a:avLst/>
          </a:prstGeom>
        </p:spPr>
      </p:pic>
      <p:pic>
        <p:nvPicPr>
          <p:cNvPr id="61" name="Graphic 60" descr="Handshake">
            <a:extLst>
              <a:ext uri="{FF2B5EF4-FFF2-40B4-BE49-F238E27FC236}">
                <a16:creationId xmlns:a16="http://schemas.microsoft.com/office/drawing/2014/main" id="{9DA2A01F-05CC-8F45-B382-40C63DFF5F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6364" y="1850352"/>
            <a:ext cx="860189" cy="860189"/>
          </a:xfrm>
          <a:prstGeom prst="rect">
            <a:avLst/>
          </a:prstGeom>
        </p:spPr>
      </p:pic>
      <p:sp>
        <p:nvSpPr>
          <p:cNvPr id="64" name="Text 2">
            <a:extLst>
              <a:ext uri="{FF2B5EF4-FFF2-40B4-BE49-F238E27FC236}">
                <a16:creationId xmlns:a16="http://schemas.microsoft.com/office/drawing/2014/main" id="{D0DA45C3-78FD-1204-D3F1-68503546A70A}"/>
              </a:ext>
            </a:extLst>
          </p:cNvPr>
          <p:cNvSpPr/>
          <p:nvPr/>
        </p:nvSpPr>
        <p:spPr>
          <a:xfrm>
            <a:off x="0" y="447"/>
            <a:ext cx="365760" cy="6857553"/>
          </a:xfrm>
          <a:custGeom>
            <a:avLst/>
            <a:gdLst/>
            <a:ahLst/>
            <a:cxnLst/>
            <a:rect l="l" t="t" r="r" b="b"/>
            <a:pathLst>
              <a:path w="365760" h="6857553">
                <a:moveTo>
                  <a:pt x="0" y="6857553"/>
                </a:moveTo>
                <a:lnTo>
                  <a:pt x="0" y="0"/>
                </a:lnTo>
                <a:lnTo>
                  <a:pt x="365760" y="0"/>
                </a:lnTo>
                <a:lnTo>
                  <a:pt x="365760" y="6857553"/>
                </a:lnTo>
                <a:lnTo>
                  <a:pt x="0" y="6857553"/>
                </a:lnTo>
              </a:path>
            </a:pathLst>
          </a:custGeom>
          <a:solidFill>
            <a:srgbClr val="00B0F0"/>
          </a:solidFill>
          <a:ln/>
        </p:spPr>
        <p:txBody>
          <a:bodyPr wrap="square" lIns="90000" tIns="46800" rIns="90000" bIns="46800" rtlCol="0" anchor="t"/>
          <a:lstStyle/>
          <a:p>
            <a:pPr marL="0" indent="0" algn="l">
              <a:lnSpc>
                <a:spcPct val="83333"/>
              </a:lnSpc>
              <a:buNone/>
            </a:pPr>
            <a:endParaRPr lang="en-US" sz="1800" dirty="0"/>
          </a:p>
        </p:txBody>
      </p:sp>
      <p:sp>
        <p:nvSpPr>
          <p:cNvPr id="65" name="Text 1">
            <a:extLst>
              <a:ext uri="{FF2B5EF4-FFF2-40B4-BE49-F238E27FC236}">
                <a16:creationId xmlns:a16="http://schemas.microsoft.com/office/drawing/2014/main" id="{5F1F6670-D3CB-E82B-4851-F6BC7D3A66E6}"/>
              </a:ext>
            </a:extLst>
          </p:cNvPr>
          <p:cNvSpPr/>
          <p:nvPr/>
        </p:nvSpPr>
        <p:spPr>
          <a:xfrm>
            <a:off x="1" y="0"/>
            <a:ext cx="365760" cy="6858000"/>
          </a:xfrm>
          <a:custGeom>
            <a:avLst/>
            <a:gdLst/>
            <a:ahLst/>
            <a:cxnLst/>
            <a:rect l="l" t="t" r="r" b="b"/>
            <a:pathLst>
              <a:path w="536757" h="6858000">
                <a:moveTo>
                  <a:pt x="0" y="6858000"/>
                </a:moveTo>
                <a:lnTo>
                  <a:pt x="0" y="0"/>
                </a:lnTo>
                <a:lnTo>
                  <a:pt x="536757" y="0"/>
                </a:lnTo>
                <a:lnTo>
                  <a:pt x="536757" y="6858000"/>
                </a:lnTo>
                <a:lnTo>
                  <a:pt x="0" y="6858000"/>
                </a:lnTo>
              </a:path>
            </a:pathLst>
          </a:custGeom>
          <a:blipFill>
            <a:blip r:embed="rId19"/>
            <a:srcRect r="80488"/>
            <a:stretch>
              <a:fillRect/>
            </a:stretch>
          </a:blipFill>
          <a:ln/>
        </p:spPr>
        <p:txBody>
          <a:bodyPr wrap="square" lIns="0" tIns="0" rIns="0" bIns="0" rtlCol="0" anchor="ctr"/>
          <a:lstStyle/>
          <a:p>
            <a:pPr marL="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0080" y="1164617"/>
            <a:ext cx="10881360" cy="10672"/>
          </a:xfrm>
          <a:custGeom>
            <a:avLst/>
            <a:gdLst/>
            <a:ahLst/>
            <a:cxnLst/>
            <a:rect l="l" t="t" r="r" b="b"/>
            <a:pathLst>
              <a:path w="10881360" h="10672">
                <a:moveTo>
                  <a:pt x="0" y="0"/>
                </a:moveTo>
                <a:lnTo>
                  <a:pt x="1088136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a:p>
        </p:txBody>
      </p:sp>
      <p:sp>
        <p:nvSpPr>
          <p:cNvPr id="4" name="Text 2"/>
          <p:cNvSpPr/>
          <p:nvPr/>
        </p:nvSpPr>
        <p:spPr>
          <a:xfrm>
            <a:off x="640079"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1570EF"/>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P</a:t>
            </a:r>
            <a:endParaRPr lang="en-US" sz="4400"/>
          </a:p>
        </p:txBody>
      </p:sp>
      <p:sp>
        <p:nvSpPr>
          <p:cNvPr id="5" name="Text 3"/>
          <p:cNvSpPr/>
          <p:nvPr/>
        </p:nvSpPr>
        <p:spPr>
          <a:xfrm>
            <a:off x="2476841"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08387A"/>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E</a:t>
            </a:r>
            <a:endParaRPr lang="en-US" sz="4400"/>
          </a:p>
        </p:txBody>
      </p:sp>
      <p:sp>
        <p:nvSpPr>
          <p:cNvPr id="6" name="Text 4"/>
          <p:cNvSpPr/>
          <p:nvPr/>
        </p:nvSpPr>
        <p:spPr>
          <a:xfrm>
            <a:off x="4313603"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1570EF"/>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S</a:t>
            </a:r>
            <a:endParaRPr lang="en-US" sz="4400"/>
          </a:p>
        </p:txBody>
      </p:sp>
      <p:sp>
        <p:nvSpPr>
          <p:cNvPr id="7" name="Text 5"/>
          <p:cNvSpPr/>
          <p:nvPr/>
        </p:nvSpPr>
        <p:spPr>
          <a:xfrm>
            <a:off x="6150365"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08387A"/>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T</a:t>
            </a:r>
            <a:endParaRPr lang="en-US" sz="4400"/>
          </a:p>
        </p:txBody>
      </p:sp>
      <p:sp>
        <p:nvSpPr>
          <p:cNvPr id="8" name="Text 6"/>
          <p:cNvSpPr/>
          <p:nvPr/>
        </p:nvSpPr>
        <p:spPr>
          <a:xfrm>
            <a:off x="7987127"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1570EF"/>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E</a:t>
            </a:r>
            <a:endParaRPr lang="en-US" sz="4400"/>
          </a:p>
        </p:txBody>
      </p:sp>
      <p:sp>
        <p:nvSpPr>
          <p:cNvPr id="9" name="Text 7"/>
          <p:cNvSpPr/>
          <p:nvPr/>
        </p:nvSpPr>
        <p:spPr>
          <a:xfrm>
            <a:off x="9823890" y="1438418"/>
            <a:ext cx="1737360" cy="1188720"/>
          </a:xfrm>
          <a:custGeom>
            <a:avLst/>
            <a:gdLst/>
            <a:ahLst/>
            <a:cxnLst/>
            <a:rect l="l" t="t" r="r" b="b"/>
            <a:pathLst>
              <a:path w="1737360" h="1188720">
                <a:moveTo>
                  <a:pt x="0" y="1188720"/>
                </a:moveTo>
                <a:lnTo>
                  <a:pt x="0" y="0"/>
                </a:lnTo>
                <a:lnTo>
                  <a:pt x="1737360" y="0"/>
                </a:lnTo>
                <a:lnTo>
                  <a:pt x="1737360" y="1188720"/>
                </a:lnTo>
                <a:lnTo>
                  <a:pt x="0" y="1188720"/>
                </a:lnTo>
              </a:path>
            </a:pathLst>
          </a:custGeom>
          <a:solidFill>
            <a:srgbClr val="08387A"/>
          </a:solidFill>
          <a:ln/>
        </p:spPr>
        <p:txBody>
          <a:bodyPr wrap="square" lIns="90000" tIns="46800" rIns="90000" bIns="46800" rtlCol="0" anchor="ctr"/>
          <a:lstStyle/>
          <a:p>
            <a:pPr marL="0" indent="0" algn="ctr">
              <a:lnSpc>
                <a:spcPct val="83333"/>
              </a:lnSpc>
              <a:buNone/>
            </a:pPr>
            <a:r>
              <a:rPr lang="en-US" sz="4400">
                <a:solidFill>
                  <a:srgbClr val="FFFFFF"/>
                </a:solidFill>
                <a:latin typeface="Figtree SemiBold" pitchFamily="34" charset="0"/>
                <a:ea typeface="Figtree SemiBold" pitchFamily="34" charset="-122"/>
                <a:cs typeface="Figtree SemiBold" pitchFamily="34" charset="-120"/>
              </a:rPr>
              <a:t>L</a:t>
            </a:r>
            <a:endParaRPr lang="en-US" sz="4400"/>
          </a:p>
        </p:txBody>
      </p:sp>
      <p:sp>
        <p:nvSpPr>
          <p:cNvPr id="10" name="Text 8"/>
          <p:cNvSpPr/>
          <p:nvPr/>
        </p:nvSpPr>
        <p:spPr>
          <a:xfrm>
            <a:off x="640079" y="2881727"/>
            <a:ext cx="1645920" cy="307777"/>
          </a:xfrm>
          <a:custGeom>
            <a:avLst/>
            <a:gdLst/>
            <a:ahLst/>
            <a:cxnLst/>
            <a:rect l="l" t="t" r="r" b="b"/>
            <a:pathLst>
              <a:path w="1645920" h="307777">
                <a:moveTo>
                  <a:pt x="0" y="307777"/>
                </a:moveTo>
                <a:lnTo>
                  <a:pt x="0" y="0"/>
                </a:lnTo>
                <a:lnTo>
                  <a:pt x="1645920" y="0"/>
                </a:lnTo>
                <a:lnTo>
                  <a:pt x="1645920"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1570EF"/>
                </a:solidFill>
                <a:latin typeface="Figtree SemiBold" pitchFamily="34" charset="0"/>
                <a:ea typeface="Figtree SemiBold" pitchFamily="34" charset="-122"/>
                <a:cs typeface="Figtree SemiBold" pitchFamily="34" charset="-120"/>
              </a:rPr>
              <a:t>Political</a:t>
            </a:r>
            <a:endParaRPr lang="en-US" sz="1400"/>
          </a:p>
        </p:txBody>
      </p:sp>
      <p:sp>
        <p:nvSpPr>
          <p:cNvPr id="11" name="Text 9"/>
          <p:cNvSpPr/>
          <p:nvPr/>
        </p:nvSpPr>
        <p:spPr>
          <a:xfrm>
            <a:off x="2493263" y="2881727"/>
            <a:ext cx="1645920" cy="307777"/>
          </a:xfrm>
          <a:custGeom>
            <a:avLst/>
            <a:gdLst/>
            <a:ahLst/>
            <a:cxnLst/>
            <a:rect l="l" t="t" r="r" b="b"/>
            <a:pathLst>
              <a:path w="1645920" h="307777">
                <a:moveTo>
                  <a:pt x="0" y="307777"/>
                </a:moveTo>
                <a:lnTo>
                  <a:pt x="0" y="0"/>
                </a:lnTo>
                <a:lnTo>
                  <a:pt x="1645920" y="0"/>
                </a:lnTo>
                <a:lnTo>
                  <a:pt x="1645920"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08387A"/>
                </a:solidFill>
                <a:latin typeface="Figtree SemiBold" pitchFamily="34" charset="0"/>
                <a:ea typeface="Figtree SemiBold" pitchFamily="34" charset="-122"/>
                <a:cs typeface="Figtree SemiBold" pitchFamily="34" charset="-120"/>
              </a:rPr>
              <a:t>Economic</a:t>
            </a:r>
            <a:endParaRPr lang="en-US" sz="1400"/>
          </a:p>
        </p:txBody>
      </p:sp>
      <p:sp>
        <p:nvSpPr>
          <p:cNvPr id="12" name="Text 10"/>
          <p:cNvSpPr/>
          <p:nvPr/>
        </p:nvSpPr>
        <p:spPr>
          <a:xfrm>
            <a:off x="4346447" y="2881727"/>
            <a:ext cx="1645919" cy="307777"/>
          </a:xfrm>
          <a:custGeom>
            <a:avLst/>
            <a:gdLst/>
            <a:ahLst/>
            <a:cxnLst/>
            <a:rect l="l" t="t" r="r" b="b"/>
            <a:pathLst>
              <a:path w="1645919" h="307777">
                <a:moveTo>
                  <a:pt x="0" y="307777"/>
                </a:moveTo>
                <a:lnTo>
                  <a:pt x="0" y="0"/>
                </a:lnTo>
                <a:lnTo>
                  <a:pt x="1645919" y="0"/>
                </a:lnTo>
                <a:lnTo>
                  <a:pt x="1645919"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1570EF"/>
                </a:solidFill>
                <a:latin typeface="Figtree SemiBold" pitchFamily="34" charset="0"/>
                <a:ea typeface="Figtree SemiBold" pitchFamily="34" charset="-122"/>
                <a:cs typeface="Figtree SemiBold" pitchFamily="34" charset="-120"/>
              </a:rPr>
              <a:t>Social</a:t>
            </a:r>
            <a:endParaRPr lang="en-US" sz="1400"/>
          </a:p>
        </p:txBody>
      </p:sp>
      <p:sp>
        <p:nvSpPr>
          <p:cNvPr id="13" name="Text 11"/>
          <p:cNvSpPr/>
          <p:nvPr/>
        </p:nvSpPr>
        <p:spPr>
          <a:xfrm>
            <a:off x="6199631" y="2881727"/>
            <a:ext cx="1645918" cy="307777"/>
          </a:xfrm>
          <a:custGeom>
            <a:avLst/>
            <a:gdLst/>
            <a:ahLst/>
            <a:cxnLst/>
            <a:rect l="l" t="t" r="r" b="b"/>
            <a:pathLst>
              <a:path w="1645918" h="307777">
                <a:moveTo>
                  <a:pt x="0" y="307777"/>
                </a:moveTo>
                <a:lnTo>
                  <a:pt x="0" y="0"/>
                </a:lnTo>
                <a:lnTo>
                  <a:pt x="1645918" y="0"/>
                </a:lnTo>
                <a:lnTo>
                  <a:pt x="1645918"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08387A"/>
                </a:solidFill>
                <a:latin typeface="Figtree SemiBold" pitchFamily="34" charset="0"/>
                <a:ea typeface="Figtree SemiBold" pitchFamily="34" charset="-122"/>
                <a:cs typeface="Figtree SemiBold" pitchFamily="34" charset="-120"/>
              </a:rPr>
              <a:t>Technological</a:t>
            </a:r>
            <a:endParaRPr lang="en-US" sz="1400"/>
          </a:p>
        </p:txBody>
      </p:sp>
      <p:sp>
        <p:nvSpPr>
          <p:cNvPr id="14" name="Text 12"/>
          <p:cNvSpPr/>
          <p:nvPr/>
        </p:nvSpPr>
        <p:spPr>
          <a:xfrm>
            <a:off x="8052815" y="2881727"/>
            <a:ext cx="1645918" cy="307777"/>
          </a:xfrm>
          <a:custGeom>
            <a:avLst/>
            <a:gdLst/>
            <a:ahLst/>
            <a:cxnLst/>
            <a:rect l="l" t="t" r="r" b="b"/>
            <a:pathLst>
              <a:path w="1645918" h="307777">
                <a:moveTo>
                  <a:pt x="0" y="307777"/>
                </a:moveTo>
                <a:lnTo>
                  <a:pt x="0" y="0"/>
                </a:lnTo>
                <a:lnTo>
                  <a:pt x="1645918" y="0"/>
                </a:lnTo>
                <a:lnTo>
                  <a:pt x="1645918"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1570EF"/>
                </a:solidFill>
                <a:latin typeface="Figtree SemiBold" pitchFamily="34" charset="0"/>
                <a:ea typeface="Figtree SemiBold" pitchFamily="34" charset="-122"/>
                <a:cs typeface="Figtree SemiBold" pitchFamily="34" charset="-120"/>
              </a:rPr>
              <a:t>Environmental</a:t>
            </a:r>
            <a:endParaRPr lang="en-US" sz="1400"/>
          </a:p>
        </p:txBody>
      </p:sp>
      <p:sp>
        <p:nvSpPr>
          <p:cNvPr id="15" name="Text 13"/>
          <p:cNvSpPr/>
          <p:nvPr/>
        </p:nvSpPr>
        <p:spPr>
          <a:xfrm>
            <a:off x="9905999" y="2881727"/>
            <a:ext cx="1615441" cy="307777"/>
          </a:xfrm>
          <a:custGeom>
            <a:avLst/>
            <a:gdLst/>
            <a:ahLst/>
            <a:cxnLst/>
            <a:rect l="l" t="t" r="r" b="b"/>
            <a:pathLst>
              <a:path w="1615441" h="307777">
                <a:moveTo>
                  <a:pt x="0" y="307777"/>
                </a:moveTo>
                <a:lnTo>
                  <a:pt x="0" y="0"/>
                </a:lnTo>
                <a:lnTo>
                  <a:pt x="1615441" y="0"/>
                </a:lnTo>
                <a:lnTo>
                  <a:pt x="1615441" y="307777"/>
                </a:lnTo>
                <a:lnTo>
                  <a:pt x="0" y="307777"/>
                </a:lnTo>
              </a:path>
            </a:pathLst>
          </a:custGeom>
          <a:noFill/>
          <a:ln/>
        </p:spPr>
        <p:txBody>
          <a:bodyPr wrap="square" lIns="90000" tIns="46800" rIns="90000" bIns="46800" rtlCol="0" anchor="t"/>
          <a:lstStyle/>
          <a:p>
            <a:pPr marL="0" indent="0" algn="ctr">
              <a:lnSpc>
                <a:spcPct val="83333"/>
              </a:lnSpc>
              <a:buNone/>
            </a:pPr>
            <a:r>
              <a:rPr lang="en-US" sz="1400">
                <a:solidFill>
                  <a:srgbClr val="08387A"/>
                </a:solidFill>
                <a:latin typeface="Figtree SemiBold" pitchFamily="34" charset="0"/>
                <a:ea typeface="Figtree SemiBold" pitchFamily="34" charset="-122"/>
                <a:cs typeface="Figtree SemiBold" pitchFamily="34" charset="-120"/>
              </a:rPr>
              <a:t>Legal</a:t>
            </a:r>
            <a:endParaRPr lang="en-US" sz="1400"/>
          </a:p>
        </p:txBody>
      </p:sp>
      <p:sp>
        <p:nvSpPr>
          <p:cNvPr id="16" name="Text 14"/>
          <p:cNvSpPr/>
          <p:nvPr/>
        </p:nvSpPr>
        <p:spPr>
          <a:xfrm>
            <a:off x="640079" y="1"/>
            <a:ext cx="10915441" cy="1034799"/>
          </a:xfrm>
          <a:custGeom>
            <a:avLst/>
            <a:gdLst/>
            <a:ahLst/>
            <a:cxnLst/>
            <a:rect l="l" t="t" r="r" b="b"/>
            <a:pathLst>
              <a:path w="10915441" h="1034799">
                <a:moveTo>
                  <a:pt x="0" y="1034799"/>
                </a:moveTo>
                <a:lnTo>
                  <a:pt x="0" y="0"/>
                </a:lnTo>
                <a:lnTo>
                  <a:pt x="10915441" y="0"/>
                </a:lnTo>
                <a:lnTo>
                  <a:pt x="10915441"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n-US" sz="2400" b="1">
                <a:solidFill>
                  <a:srgbClr val="000000"/>
                </a:solidFill>
                <a:latin typeface="Figtree SemiBold" pitchFamily="34" charset="0"/>
                <a:ea typeface="Figtree SemiBold" pitchFamily="34" charset="-122"/>
                <a:cs typeface="Figtree SemiBold" pitchFamily="34" charset="-120"/>
              </a:rPr>
              <a:t>Análisis de la industria farmacéutica en Panamá</a:t>
            </a:r>
            <a:endParaRPr lang="en-US" sz="2400"/>
          </a:p>
        </p:txBody>
      </p:sp>
      <p:sp>
        <p:nvSpPr>
          <p:cNvPr id="19" name="Text 17"/>
          <p:cNvSpPr/>
          <p:nvPr/>
        </p:nvSpPr>
        <p:spPr>
          <a:xfrm>
            <a:off x="640079" y="3370706"/>
            <a:ext cx="1737360" cy="2377440"/>
          </a:xfrm>
          <a:custGeom>
            <a:avLst/>
            <a:gdLst/>
            <a:ahLst/>
            <a:cxnLst/>
            <a:rect l="l" t="t" r="r" b="b"/>
            <a:pathLst>
              <a:path w="1737360" h="2377440">
                <a:moveTo>
                  <a:pt x="0" y="2377440"/>
                </a:moveTo>
                <a:lnTo>
                  <a:pt x="0" y="0"/>
                </a:lnTo>
                <a:lnTo>
                  <a:pt x="1737360" y="0"/>
                </a:lnTo>
                <a:lnTo>
                  <a:pt x="1737360"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s-ES_tradnl" sz="1200">
                <a:solidFill>
                  <a:srgbClr val="000000"/>
                </a:solidFill>
                <a:latin typeface="Figtree" pitchFamily="34" charset="0"/>
                <a:ea typeface="Figtree" pitchFamily="34" charset="-122"/>
                <a:cs typeface="Figtree" pitchFamily="34" charset="-120"/>
              </a:rPr>
              <a:t>El cumplimiento normativo es esencial para la venta de medicamentos en línea.</a:t>
            </a:r>
            <a:endParaRPr lang="es-ES_tradnl" sz="1200"/>
          </a:p>
          <a:p>
            <a:pPr marL="171450" indent="-171450" algn="l">
              <a:lnSpc>
                <a:spcPct val="120000"/>
              </a:lnSpc>
              <a:buSzPct val="100000"/>
              <a:buFont typeface="Arial"/>
              <a:buChar char="•"/>
            </a:pPr>
            <a:r>
              <a:rPr lang="es-ES_tradnl" sz="1200">
                <a:solidFill>
                  <a:srgbClr val="000000"/>
                </a:solidFill>
                <a:latin typeface="Figtree" pitchFamily="34" charset="0"/>
                <a:ea typeface="Figtree" pitchFamily="34" charset="-122"/>
                <a:cs typeface="Figtree" pitchFamily="34" charset="-120"/>
              </a:rPr>
              <a:t>Se garantizará mediante asesoría legal especializada y certificaciones oficiales.</a:t>
            </a:r>
            <a:endParaRPr lang="es-ES_tradnl" sz="1200"/>
          </a:p>
        </p:txBody>
      </p:sp>
      <p:sp>
        <p:nvSpPr>
          <p:cNvPr id="20" name="Text 18"/>
          <p:cNvSpPr/>
          <p:nvPr/>
        </p:nvSpPr>
        <p:spPr>
          <a:xfrm>
            <a:off x="2493263" y="3370706"/>
            <a:ext cx="1720938" cy="2377440"/>
          </a:xfrm>
          <a:custGeom>
            <a:avLst/>
            <a:gdLst/>
            <a:ahLst/>
            <a:cxnLst/>
            <a:rect l="l" t="t" r="r" b="b"/>
            <a:pathLst>
              <a:path w="1720938" h="2377440">
                <a:moveTo>
                  <a:pt x="0" y="2377440"/>
                </a:moveTo>
                <a:lnTo>
                  <a:pt x="0" y="0"/>
                </a:lnTo>
                <a:lnTo>
                  <a:pt x="1720938" y="0"/>
                </a:lnTo>
                <a:lnTo>
                  <a:pt x="1720938"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s-ES_tradnl" sz="1182">
                <a:solidFill>
                  <a:srgbClr val="000000"/>
                </a:solidFill>
                <a:latin typeface="Figtree" pitchFamily="34" charset="0"/>
                <a:ea typeface="Figtree" pitchFamily="34" charset="-122"/>
                <a:cs typeface="Figtree" pitchFamily="34" charset="-120"/>
              </a:rPr>
              <a:t>El mercado farmacéutico en Panamá alcanzó aproximadamente 1,085 millones de dólares en 2022.</a:t>
            </a:r>
            <a:endParaRPr lang="es-ES_tradnl" sz="1182"/>
          </a:p>
          <a:p>
            <a:pPr marL="171450" indent="-171450" algn="l">
              <a:lnSpc>
                <a:spcPct val="120000"/>
              </a:lnSpc>
              <a:buSzPct val="100000"/>
              <a:buFont typeface="Arial"/>
              <a:buChar char="•"/>
            </a:pPr>
            <a:r>
              <a:rPr lang="es-ES_tradnl" sz="1182">
                <a:solidFill>
                  <a:srgbClr val="000000"/>
                </a:solidFill>
                <a:latin typeface="Figtree" pitchFamily="34" charset="0"/>
                <a:ea typeface="Figtree" pitchFamily="34" charset="-122"/>
                <a:cs typeface="Figtree" pitchFamily="34" charset="-120"/>
              </a:rPr>
              <a:t>Se espera un crecimiento cercano al 7% anual, impulsado por la digitalización.</a:t>
            </a:r>
            <a:endParaRPr lang="es-ES_tradnl" sz="1182"/>
          </a:p>
        </p:txBody>
      </p:sp>
      <p:sp>
        <p:nvSpPr>
          <p:cNvPr id="21" name="Text 19"/>
          <p:cNvSpPr/>
          <p:nvPr/>
        </p:nvSpPr>
        <p:spPr>
          <a:xfrm>
            <a:off x="4313602" y="3370706"/>
            <a:ext cx="1737361" cy="2377440"/>
          </a:xfrm>
          <a:custGeom>
            <a:avLst/>
            <a:gdLst/>
            <a:ahLst/>
            <a:cxnLst/>
            <a:rect l="l" t="t" r="r" b="b"/>
            <a:pathLst>
              <a:path w="1737361" h="2377440">
                <a:moveTo>
                  <a:pt x="0" y="2377440"/>
                </a:moveTo>
                <a:lnTo>
                  <a:pt x="0" y="0"/>
                </a:lnTo>
                <a:lnTo>
                  <a:pt x="1737361" y="0"/>
                </a:lnTo>
                <a:lnTo>
                  <a:pt x="1737361"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n-US" sz="1111">
                <a:solidFill>
                  <a:srgbClr val="000000"/>
                </a:solidFill>
                <a:latin typeface="Figtree" pitchFamily="34" charset="0"/>
                <a:ea typeface="Figtree" pitchFamily="34" charset="-122"/>
                <a:cs typeface="Figtree" pitchFamily="34" charset="-120"/>
              </a:rPr>
              <a:t>El envejecimiento de la población y el aumento de enfermedades crónicas generan una mayor demanda de soluciones innovadoras en el sector salud.</a:t>
            </a:r>
            <a:endParaRPr lang="en-US" sz="1111"/>
          </a:p>
          <a:p>
            <a:pPr marL="171450" indent="-171450" algn="l">
              <a:lnSpc>
                <a:spcPct val="120000"/>
              </a:lnSpc>
              <a:buSzPct val="100000"/>
              <a:buFont typeface="Arial"/>
              <a:buChar char="•"/>
            </a:pPr>
            <a:r>
              <a:rPr lang="en-US" sz="1111">
                <a:solidFill>
                  <a:srgbClr val="000000"/>
                </a:solidFill>
                <a:latin typeface="Figtree" pitchFamily="34" charset="0"/>
                <a:ea typeface="Figtree" pitchFamily="34" charset="-122"/>
                <a:cs typeface="Figtree" pitchFamily="34" charset="-120"/>
              </a:rPr>
              <a:t>La población urbana de Panamá concentra el mayor uso de servicios digitales en salud.</a:t>
            </a:r>
            <a:endParaRPr lang="en-US" sz="1111"/>
          </a:p>
        </p:txBody>
      </p:sp>
      <p:sp>
        <p:nvSpPr>
          <p:cNvPr id="22" name="Text 20"/>
          <p:cNvSpPr/>
          <p:nvPr/>
        </p:nvSpPr>
        <p:spPr>
          <a:xfrm>
            <a:off x="6150364" y="3370706"/>
            <a:ext cx="1737361" cy="2377440"/>
          </a:xfrm>
          <a:custGeom>
            <a:avLst/>
            <a:gdLst/>
            <a:ahLst/>
            <a:cxnLst/>
            <a:rect l="l" t="t" r="r" b="b"/>
            <a:pathLst>
              <a:path w="1737361" h="2377440">
                <a:moveTo>
                  <a:pt x="0" y="2377440"/>
                </a:moveTo>
                <a:lnTo>
                  <a:pt x="0" y="0"/>
                </a:lnTo>
                <a:lnTo>
                  <a:pt x="1737361" y="0"/>
                </a:lnTo>
                <a:lnTo>
                  <a:pt x="1737361"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n-US" sz="1200">
                <a:solidFill>
                  <a:srgbClr val="000000"/>
                </a:solidFill>
                <a:latin typeface="Figtree" pitchFamily="34" charset="0"/>
                <a:ea typeface="Figtree" pitchFamily="34" charset="-122"/>
                <a:cs typeface="Figtree" pitchFamily="34" charset="-120"/>
              </a:rPr>
              <a:t>La digitalización ha transformado los patrones de compra en el sector salud.</a:t>
            </a:r>
            <a:endParaRPr lang="en-US" sz="1200"/>
          </a:p>
          <a:p>
            <a:pPr marL="171450" indent="-171450" algn="l">
              <a:lnSpc>
                <a:spcPct val="120000"/>
              </a:lnSpc>
              <a:buSzPct val="100000"/>
              <a:buFont typeface="Arial"/>
              <a:buChar char="•"/>
            </a:pPr>
            <a:r>
              <a:rPr lang="en-US" sz="1200">
                <a:solidFill>
                  <a:srgbClr val="000000"/>
                </a:solidFill>
                <a:latin typeface="Figtree" pitchFamily="34" charset="0"/>
                <a:ea typeface="Figtree" pitchFamily="34" charset="-122"/>
                <a:cs typeface="Figtree" pitchFamily="34" charset="-120"/>
              </a:rPr>
              <a:t>El uso de plataformas de e-commerce está en aumento, mejorando la conveniencia y eficiencia.</a:t>
            </a:r>
            <a:endParaRPr lang="en-US" sz="1200"/>
          </a:p>
        </p:txBody>
      </p:sp>
      <p:sp>
        <p:nvSpPr>
          <p:cNvPr id="23" name="Text 21"/>
          <p:cNvSpPr/>
          <p:nvPr/>
        </p:nvSpPr>
        <p:spPr>
          <a:xfrm>
            <a:off x="7987127" y="3370706"/>
            <a:ext cx="1737360" cy="2377440"/>
          </a:xfrm>
          <a:custGeom>
            <a:avLst/>
            <a:gdLst/>
            <a:ahLst/>
            <a:cxnLst/>
            <a:rect l="l" t="t" r="r" b="b"/>
            <a:pathLst>
              <a:path w="1737360" h="2377440">
                <a:moveTo>
                  <a:pt x="0" y="2377440"/>
                </a:moveTo>
                <a:lnTo>
                  <a:pt x="0" y="0"/>
                </a:lnTo>
                <a:lnTo>
                  <a:pt x="1737360" y="0"/>
                </a:lnTo>
                <a:lnTo>
                  <a:pt x="1737360"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n-US" sz="1182">
                <a:solidFill>
                  <a:srgbClr val="000000"/>
                </a:solidFill>
                <a:latin typeface="Figtree" pitchFamily="34" charset="0"/>
                <a:ea typeface="Figtree" pitchFamily="34" charset="-122"/>
                <a:cs typeface="Figtree" pitchFamily="34" charset="-120"/>
              </a:rPr>
              <a:t>El modelo de negocio propuesto no involucra manufactura ni almacenamiento de productos.</a:t>
            </a:r>
            <a:endParaRPr lang="en-US" sz="1182"/>
          </a:p>
          <a:p>
            <a:pPr marL="171450" indent="-171450" algn="l">
              <a:lnSpc>
                <a:spcPct val="120000"/>
              </a:lnSpc>
              <a:buSzPct val="100000"/>
              <a:buFont typeface="Arial"/>
              <a:buChar char="•"/>
            </a:pPr>
            <a:r>
              <a:rPr lang="en-US" sz="1182">
                <a:solidFill>
                  <a:srgbClr val="000000"/>
                </a:solidFill>
                <a:latin typeface="Figtree" pitchFamily="34" charset="0"/>
                <a:ea typeface="Figtree" pitchFamily="34" charset="-122"/>
                <a:cs typeface="Figtree" pitchFamily="34" charset="-120"/>
              </a:rPr>
              <a:t>Esto permite centrar los esfuerzos en la eficiencia de procesos y sostenibilidad.</a:t>
            </a:r>
            <a:endParaRPr lang="en-US" sz="1182"/>
          </a:p>
        </p:txBody>
      </p:sp>
      <p:sp>
        <p:nvSpPr>
          <p:cNvPr id="24" name="Text 22"/>
          <p:cNvSpPr/>
          <p:nvPr/>
        </p:nvSpPr>
        <p:spPr>
          <a:xfrm>
            <a:off x="9823888" y="3370706"/>
            <a:ext cx="1737359" cy="2377440"/>
          </a:xfrm>
          <a:custGeom>
            <a:avLst/>
            <a:gdLst/>
            <a:ahLst/>
            <a:cxnLst/>
            <a:rect l="l" t="t" r="r" b="b"/>
            <a:pathLst>
              <a:path w="1737359" h="2377440">
                <a:moveTo>
                  <a:pt x="0" y="2377440"/>
                </a:moveTo>
                <a:lnTo>
                  <a:pt x="0" y="0"/>
                </a:lnTo>
                <a:lnTo>
                  <a:pt x="1737359" y="0"/>
                </a:lnTo>
                <a:lnTo>
                  <a:pt x="1737359" y="2377440"/>
                </a:lnTo>
                <a:lnTo>
                  <a:pt x="0" y="2377440"/>
                </a:lnTo>
              </a:path>
            </a:pathLst>
          </a:custGeom>
          <a:noFill/>
          <a:ln/>
        </p:spPr>
        <p:txBody>
          <a:bodyPr wrap="square" lIns="0" tIns="0" rIns="91440" bIns="0" rtlCol="0" anchor="t"/>
          <a:lstStyle/>
          <a:p>
            <a:pPr marL="171450" indent="-171450" algn="l">
              <a:lnSpc>
                <a:spcPct val="120000"/>
              </a:lnSpc>
              <a:buSzPct val="100000"/>
              <a:buFont typeface="Arial"/>
              <a:buChar char="•"/>
            </a:pPr>
            <a:r>
              <a:rPr lang="es-ES_tradnl" sz="1100">
                <a:solidFill>
                  <a:srgbClr val="000000"/>
                </a:solidFill>
                <a:latin typeface="Figtree" pitchFamily="34" charset="0"/>
                <a:ea typeface="Figtree" pitchFamily="34" charset="-122"/>
                <a:cs typeface="Figtree" pitchFamily="34" charset="-120"/>
              </a:rPr>
              <a:t>Es fundamental contar con asesoría legal para garantizar el cumplimiento normativo en la venta de medicamentos.</a:t>
            </a:r>
            <a:endParaRPr lang="es-ES_tradnl" sz="1100"/>
          </a:p>
          <a:p>
            <a:pPr marL="171450" indent="-171450" algn="l">
              <a:lnSpc>
                <a:spcPct val="120000"/>
              </a:lnSpc>
              <a:buSzPct val="100000"/>
              <a:buFont typeface="Arial"/>
              <a:buChar char="•"/>
            </a:pPr>
            <a:r>
              <a:rPr lang="es-ES_tradnl" sz="1100">
                <a:solidFill>
                  <a:srgbClr val="000000"/>
                </a:solidFill>
                <a:latin typeface="Figtree" pitchFamily="34" charset="0"/>
                <a:ea typeface="Figtree" pitchFamily="34" charset="-122"/>
                <a:cs typeface="Figtree" pitchFamily="34" charset="-120"/>
              </a:rPr>
              <a:t>Los contratos con farmacias y proveedores logísticos deben incluir cláusulas de confidencialidad.</a:t>
            </a:r>
            <a:endParaRPr lang="es-ES_tradnl" sz="1100"/>
          </a:p>
        </p:txBody>
      </p:sp>
      <p:sp>
        <p:nvSpPr>
          <p:cNvPr id="25" name="Text 23"/>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26" name="Picture 25">
            <a:extLst>
              <a:ext uri="{FF2B5EF4-FFF2-40B4-BE49-F238E27FC236}">
                <a16:creationId xmlns:a16="http://schemas.microsoft.com/office/drawing/2014/main" id="{4DABEFAD-F262-AAF6-05D9-FA066FF6DFED}"/>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33" name="Text 23">
            <a:extLst>
              <a:ext uri="{FF2B5EF4-FFF2-40B4-BE49-F238E27FC236}">
                <a16:creationId xmlns:a16="http://schemas.microsoft.com/office/drawing/2014/main" id="{C1663915-39C8-8541-2AD1-A5F320B76F81}"/>
              </a:ext>
            </a:extLst>
          </p:cNvPr>
          <p:cNvSpPr/>
          <p:nvPr/>
        </p:nvSpPr>
        <p:spPr>
          <a:xfrm>
            <a:off x="11162143" y="62903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36" name="Text 18">
            <a:extLst>
              <a:ext uri="{FF2B5EF4-FFF2-40B4-BE49-F238E27FC236}">
                <a16:creationId xmlns:a16="http://schemas.microsoft.com/office/drawing/2014/main" id="{CE71BD0A-4EE9-F5D7-8F50-491D7C992BEB}"/>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37" name="Text 20">
            <a:extLst>
              <a:ext uri="{FF2B5EF4-FFF2-40B4-BE49-F238E27FC236}">
                <a16:creationId xmlns:a16="http://schemas.microsoft.com/office/drawing/2014/main" id="{853F8226-462B-7F41-2956-D500929FB903}"/>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3</a:t>
            </a:r>
            <a:endParaRPr lang="en-US" sz="1600" dirty="0"/>
          </a:p>
        </p:txBody>
      </p:sp>
    </p:spTree>
    <p:extLst>
      <p:ext uri="{BB962C8B-B14F-4D97-AF65-F5344CB8AC3E}">
        <p14:creationId xmlns:p14="http://schemas.microsoft.com/office/powerpoint/2010/main" val="207425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40080" y="1164617"/>
            <a:ext cx="10874394" cy="10672"/>
          </a:xfrm>
          <a:custGeom>
            <a:avLst/>
            <a:gdLst/>
            <a:ahLst/>
            <a:cxnLst/>
            <a:rect l="l" t="t" r="r" b="b"/>
            <a:pathLst>
              <a:path w="10874394" h="10672">
                <a:moveTo>
                  <a:pt x="0" y="0"/>
                </a:moveTo>
                <a:lnTo>
                  <a:pt x="10874394"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a:p>
        </p:txBody>
      </p:sp>
      <p:sp>
        <p:nvSpPr>
          <p:cNvPr id="7" name="Text 5"/>
          <p:cNvSpPr/>
          <p:nvPr/>
        </p:nvSpPr>
        <p:spPr>
          <a:xfrm>
            <a:off x="640079" y="1"/>
            <a:ext cx="10908453" cy="1034799"/>
          </a:xfrm>
          <a:custGeom>
            <a:avLst/>
            <a:gdLst/>
            <a:ahLst/>
            <a:cxnLst/>
            <a:rect l="l" t="t" r="r" b="b"/>
            <a:pathLst>
              <a:path w="10908453" h="1034799">
                <a:moveTo>
                  <a:pt x="0" y="1034799"/>
                </a:moveTo>
                <a:lnTo>
                  <a:pt x="0" y="0"/>
                </a:lnTo>
                <a:lnTo>
                  <a:pt x="10908453" y="0"/>
                </a:lnTo>
                <a:lnTo>
                  <a:pt x="10908453" y="1034799"/>
                </a:lnTo>
                <a:lnTo>
                  <a:pt x="0" y="1034799"/>
                </a:lnTo>
              </a:path>
            </a:pathLst>
          </a:custGeom>
          <a:noFill/>
          <a:ln/>
        </p:spPr>
        <p:txBody>
          <a:bodyPr wrap="square" lIns="0" tIns="0" rIns="0" bIns="0" rtlCol="0" anchor="b"/>
          <a:lstStyle/>
          <a:p>
            <a:pPr marL="0" indent="0" algn="l">
              <a:lnSpc>
                <a:spcPct val="90000"/>
              </a:lnSpc>
              <a:spcBef>
                <a:spcPts val="1000"/>
              </a:spcBef>
              <a:buNone/>
            </a:pPr>
            <a:r>
              <a:rPr lang="es-ES_tradnl" sz="2400" b="1" dirty="0">
                <a:latin typeface="Figtree" pitchFamily="34" charset="0"/>
                <a:ea typeface="Figtree" pitchFamily="34" charset="-122"/>
                <a:cs typeface="Figtree" pitchFamily="34" charset="-120"/>
              </a:rPr>
              <a:t>Crecimiento del mercado farmacéutico en Panamá</a:t>
            </a:r>
            <a:endParaRPr lang="es-ES_tradnl" sz="2400" b="1" dirty="0"/>
          </a:p>
        </p:txBody>
      </p:sp>
      <p:sp>
        <p:nvSpPr>
          <p:cNvPr id="19" name="Text 17"/>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20" name="Picture 19">
            <a:extLst>
              <a:ext uri="{FF2B5EF4-FFF2-40B4-BE49-F238E27FC236}">
                <a16:creationId xmlns:a16="http://schemas.microsoft.com/office/drawing/2014/main" id="{60EB33FC-AAAA-EE45-76BF-D1E40CBAF5A6}"/>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61" name="Text 5">
            <a:extLst>
              <a:ext uri="{FF2B5EF4-FFF2-40B4-BE49-F238E27FC236}">
                <a16:creationId xmlns:a16="http://schemas.microsoft.com/office/drawing/2014/main" id="{730B8B9F-2A82-F582-95BC-78FE92C586BF}"/>
              </a:ext>
            </a:extLst>
          </p:cNvPr>
          <p:cNvSpPr/>
          <p:nvPr/>
        </p:nvSpPr>
        <p:spPr>
          <a:xfrm>
            <a:off x="8979370" y="0"/>
            <a:ext cx="3252031" cy="6858000"/>
          </a:xfrm>
          <a:custGeom>
            <a:avLst/>
            <a:gdLst/>
            <a:ahLst/>
            <a:cxnLst/>
            <a:rect l="l" t="t" r="r" b="b"/>
            <a:pathLst>
              <a:path w="4114800" h="6858000">
                <a:moveTo>
                  <a:pt x="0" y="6858000"/>
                </a:moveTo>
                <a:lnTo>
                  <a:pt x="0" y="0"/>
                </a:lnTo>
                <a:lnTo>
                  <a:pt x="4114800" y="0"/>
                </a:lnTo>
                <a:lnTo>
                  <a:pt x="4114800" y="6858000"/>
                </a:lnTo>
                <a:lnTo>
                  <a:pt x="0" y="6858000"/>
                </a:lnTo>
              </a:path>
            </a:pathLst>
          </a:custGeom>
          <a:blipFill>
            <a:blip r:embed="rId4"/>
            <a:srcRect l="30008" r="30008"/>
            <a:stretch/>
          </a:blipFill>
          <a:ln/>
        </p:spPr>
        <p:txBody>
          <a:bodyPr wrap="square" lIns="90000" tIns="46800" rIns="90000" bIns="46800" rtlCol="0" anchor="ctr"/>
          <a:lstStyle/>
          <a:p>
            <a:pPr marL="0" indent="0">
              <a:buNone/>
            </a:pPr>
            <a:endParaRPr lang="en-US" dirty="0"/>
          </a:p>
        </p:txBody>
      </p:sp>
      <p:sp>
        <p:nvSpPr>
          <p:cNvPr id="62" name="Text 0">
            <a:extLst>
              <a:ext uri="{FF2B5EF4-FFF2-40B4-BE49-F238E27FC236}">
                <a16:creationId xmlns:a16="http://schemas.microsoft.com/office/drawing/2014/main" id="{249B7A97-ED70-F83A-C495-0B3BF1D46E5F}"/>
              </a:ext>
            </a:extLst>
          </p:cNvPr>
          <p:cNvSpPr/>
          <p:nvPr/>
        </p:nvSpPr>
        <p:spPr>
          <a:xfrm>
            <a:off x="833351" y="2042229"/>
            <a:ext cx="3657600" cy="3586481"/>
          </a:xfrm>
          <a:custGeom>
            <a:avLst/>
            <a:gdLst/>
            <a:ahLst/>
            <a:cxnLst/>
            <a:rect l="l" t="t" r="r" b="b"/>
            <a:pathLst>
              <a:path w="3657600" h="3586481">
                <a:moveTo>
                  <a:pt x="241298" y="3586481"/>
                </a:moveTo>
                <a:cubicBezTo>
                  <a:pt x="108033" y="3586481"/>
                  <a:pt x="0" y="3478448"/>
                  <a:pt x="0" y="3345183"/>
                </a:cubicBezTo>
                <a:lnTo>
                  <a:pt x="0" y="241298"/>
                </a:lnTo>
                <a:cubicBezTo>
                  <a:pt x="0" y="108033"/>
                  <a:pt x="108033" y="0"/>
                  <a:pt x="241298" y="0"/>
                </a:cubicBezTo>
                <a:lnTo>
                  <a:pt x="3416302" y="0"/>
                </a:lnTo>
                <a:cubicBezTo>
                  <a:pt x="3549567" y="0"/>
                  <a:pt x="3657600" y="108033"/>
                  <a:pt x="3657600" y="241298"/>
                </a:cubicBezTo>
                <a:lnTo>
                  <a:pt x="3657600" y="3345183"/>
                </a:lnTo>
                <a:cubicBezTo>
                  <a:pt x="3657600" y="3478448"/>
                  <a:pt x="3549567" y="3586481"/>
                  <a:pt x="3416302" y="3586481"/>
                </a:cubicBezTo>
                <a:lnTo>
                  <a:pt x="241298" y="3586481"/>
                </a:lnTo>
              </a:path>
            </a:pathLst>
          </a:custGeom>
          <a:solidFill>
            <a:schemeClr val="accent5">
              <a:lumMod val="20000"/>
              <a:lumOff val="80000"/>
              <a:alpha val="30000"/>
            </a:schemeClr>
          </a:solidFill>
          <a:ln/>
        </p:spPr>
        <p:txBody>
          <a:bodyPr wrap="square" lIns="90000" tIns="46800" rIns="90000" bIns="46800" rtlCol="0" anchor="ctr"/>
          <a:lstStyle/>
          <a:p>
            <a:pPr marL="0" indent="0" algn="ctr">
              <a:lnSpc>
                <a:spcPct val="83333"/>
              </a:lnSpc>
              <a:buNone/>
            </a:pPr>
            <a:endParaRPr lang="en-US" sz="1800" dirty="0"/>
          </a:p>
        </p:txBody>
      </p:sp>
      <p:sp>
        <p:nvSpPr>
          <p:cNvPr id="63" name="Text 1">
            <a:extLst>
              <a:ext uri="{FF2B5EF4-FFF2-40B4-BE49-F238E27FC236}">
                <a16:creationId xmlns:a16="http://schemas.microsoft.com/office/drawing/2014/main" id="{799A3E51-5C33-3748-37DD-A78B45822764}"/>
              </a:ext>
            </a:extLst>
          </p:cNvPr>
          <p:cNvSpPr/>
          <p:nvPr/>
        </p:nvSpPr>
        <p:spPr>
          <a:xfrm>
            <a:off x="4766074" y="2042229"/>
            <a:ext cx="3657600" cy="3586481"/>
          </a:xfrm>
          <a:custGeom>
            <a:avLst/>
            <a:gdLst/>
            <a:ahLst/>
            <a:cxnLst/>
            <a:rect l="l" t="t" r="r" b="b"/>
            <a:pathLst>
              <a:path w="3657600" h="3586481">
                <a:moveTo>
                  <a:pt x="241298" y="3586481"/>
                </a:moveTo>
                <a:cubicBezTo>
                  <a:pt x="108033" y="3586481"/>
                  <a:pt x="0" y="3478448"/>
                  <a:pt x="0" y="3345183"/>
                </a:cubicBezTo>
                <a:lnTo>
                  <a:pt x="0" y="241298"/>
                </a:lnTo>
                <a:cubicBezTo>
                  <a:pt x="0" y="108033"/>
                  <a:pt x="108033" y="0"/>
                  <a:pt x="241298" y="0"/>
                </a:cubicBezTo>
                <a:lnTo>
                  <a:pt x="3416302" y="0"/>
                </a:lnTo>
                <a:cubicBezTo>
                  <a:pt x="3549567" y="0"/>
                  <a:pt x="3657600" y="108033"/>
                  <a:pt x="3657600" y="241298"/>
                </a:cubicBezTo>
                <a:lnTo>
                  <a:pt x="3657600" y="3345183"/>
                </a:lnTo>
                <a:cubicBezTo>
                  <a:pt x="3657600" y="3478448"/>
                  <a:pt x="3549567" y="3586481"/>
                  <a:pt x="3416302" y="3586481"/>
                </a:cubicBezTo>
                <a:lnTo>
                  <a:pt x="241298" y="3586481"/>
                </a:lnTo>
              </a:path>
            </a:pathLst>
          </a:custGeom>
          <a:solidFill>
            <a:schemeClr val="accent5">
              <a:lumMod val="20000"/>
              <a:lumOff val="80000"/>
              <a:alpha val="30000"/>
            </a:schemeClr>
          </a:solidFill>
          <a:ln/>
        </p:spPr>
        <p:txBody>
          <a:bodyPr wrap="square" lIns="90000" tIns="46800" rIns="90000" bIns="46800" rtlCol="0" anchor="ctr"/>
          <a:lstStyle/>
          <a:p>
            <a:pPr marL="0" indent="0" algn="ctr">
              <a:lnSpc>
                <a:spcPct val="83333"/>
              </a:lnSpc>
              <a:buNone/>
            </a:pPr>
            <a:endParaRPr lang="en-US" sz="1800" dirty="0"/>
          </a:p>
        </p:txBody>
      </p:sp>
      <p:sp>
        <p:nvSpPr>
          <p:cNvPr id="64" name="Text 2">
            <a:extLst>
              <a:ext uri="{FF2B5EF4-FFF2-40B4-BE49-F238E27FC236}">
                <a16:creationId xmlns:a16="http://schemas.microsoft.com/office/drawing/2014/main" id="{09DB553D-D941-2BE5-CC01-D84FC569F6A8}"/>
              </a:ext>
            </a:extLst>
          </p:cNvPr>
          <p:cNvSpPr/>
          <p:nvPr/>
        </p:nvSpPr>
        <p:spPr>
          <a:xfrm>
            <a:off x="0" y="447"/>
            <a:ext cx="365760" cy="6857553"/>
          </a:xfrm>
          <a:custGeom>
            <a:avLst/>
            <a:gdLst/>
            <a:ahLst/>
            <a:cxnLst/>
            <a:rect l="l" t="t" r="r" b="b"/>
            <a:pathLst>
              <a:path w="365760" h="6857553">
                <a:moveTo>
                  <a:pt x="0" y="6857553"/>
                </a:moveTo>
                <a:lnTo>
                  <a:pt x="0" y="0"/>
                </a:lnTo>
                <a:lnTo>
                  <a:pt x="365760" y="0"/>
                </a:lnTo>
                <a:lnTo>
                  <a:pt x="365760" y="6857553"/>
                </a:lnTo>
                <a:lnTo>
                  <a:pt x="0" y="6857553"/>
                </a:lnTo>
              </a:path>
            </a:pathLst>
          </a:custGeom>
          <a:solidFill>
            <a:srgbClr val="00B0F0"/>
          </a:solidFill>
          <a:ln/>
        </p:spPr>
        <p:txBody>
          <a:bodyPr wrap="square" lIns="90000" tIns="46800" rIns="90000" bIns="46800" rtlCol="0" anchor="t"/>
          <a:lstStyle/>
          <a:p>
            <a:pPr marL="0" indent="0" algn="l">
              <a:lnSpc>
                <a:spcPct val="83333"/>
              </a:lnSpc>
              <a:buNone/>
            </a:pPr>
            <a:endParaRPr lang="en-US" sz="1800" dirty="0"/>
          </a:p>
        </p:txBody>
      </p:sp>
      <p:sp>
        <p:nvSpPr>
          <p:cNvPr id="67" name="Text 8">
            <a:extLst>
              <a:ext uri="{FF2B5EF4-FFF2-40B4-BE49-F238E27FC236}">
                <a16:creationId xmlns:a16="http://schemas.microsoft.com/office/drawing/2014/main" id="{0BF9311D-D20C-4F49-68F4-1A49045AC077}"/>
              </a:ext>
            </a:extLst>
          </p:cNvPr>
          <p:cNvSpPr/>
          <p:nvPr/>
        </p:nvSpPr>
        <p:spPr>
          <a:xfrm>
            <a:off x="5223274" y="3837174"/>
            <a:ext cx="2743200" cy="365760"/>
          </a:xfrm>
          <a:custGeom>
            <a:avLst/>
            <a:gdLst/>
            <a:ahLst/>
            <a:cxnLst/>
            <a:rect l="l" t="t" r="r" b="b"/>
            <a:pathLst>
              <a:path w="2743200" h="365760">
                <a:moveTo>
                  <a:pt x="0" y="365760"/>
                </a:moveTo>
                <a:lnTo>
                  <a:pt x="0" y="0"/>
                </a:lnTo>
                <a:lnTo>
                  <a:pt x="2743200" y="0"/>
                </a:lnTo>
                <a:lnTo>
                  <a:pt x="2743200" y="365760"/>
                </a:lnTo>
                <a:lnTo>
                  <a:pt x="0" y="365760"/>
                </a:lnTo>
              </a:path>
            </a:pathLst>
          </a:custGeom>
          <a:noFill/>
          <a:ln/>
        </p:spPr>
        <p:txBody>
          <a:bodyPr wrap="square" lIns="0" tIns="0" rIns="0" bIns="0" rtlCol="0" anchor="t"/>
          <a:lstStyle/>
          <a:p>
            <a:pPr marL="0" indent="0" algn="l">
              <a:lnSpc>
                <a:spcPct val="90000"/>
              </a:lnSpc>
              <a:buNone/>
            </a:pPr>
            <a:r>
              <a:rPr lang="en-US" sz="1400" b="1" dirty="0">
                <a:solidFill>
                  <a:srgbClr val="000000"/>
                </a:solidFill>
                <a:latin typeface="Figtree" pitchFamily="34" charset="0"/>
                <a:ea typeface="Figtree" pitchFamily="34" charset="-122"/>
                <a:cs typeface="Figtree" pitchFamily="34" charset="-120"/>
              </a:rPr>
              <a:t>Proyecciones de ingresos</a:t>
            </a:r>
            <a:endParaRPr lang="en-US" sz="1400" dirty="0"/>
          </a:p>
        </p:txBody>
      </p:sp>
      <p:sp>
        <p:nvSpPr>
          <p:cNvPr id="68" name="Text 9">
            <a:extLst>
              <a:ext uri="{FF2B5EF4-FFF2-40B4-BE49-F238E27FC236}">
                <a16:creationId xmlns:a16="http://schemas.microsoft.com/office/drawing/2014/main" id="{E851D47B-22EE-52E2-B3D0-904F2C5BF2BA}"/>
              </a:ext>
            </a:extLst>
          </p:cNvPr>
          <p:cNvSpPr/>
          <p:nvPr/>
        </p:nvSpPr>
        <p:spPr>
          <a:xfrm>
            <a:off x="5223274" y="4629019"/>
            <a:ext cx="2743200" cy="548640"/>
          </a:xfrm>
          <a:custGeom>
            <a:avLst/>
            <a:gdLst/>
            <a:ahLst/>
            <a:cxnLst/>
            <a:rect l="l" t="t" r="r" b="b"/>
            <a:pathLst>
              <a:path w="2743200" h="548640">
                <a:moveTo>
                  <a:pt x="0" y="548640"/>
                </a:moveTo>
                <a:lnTo>
                  <a:pt x="0" y="0"/>
                </a:lnTo>
                <a:lnTo>
                  <a:pt x="2743200" y="0"/>
                </a:lnTo>
                <a:lnTo>
                  <a:pt x="2743200" y="548640"/>
                </a:lnTo>
                <a:lnTo>
                  <a:pt x="0" y="548640"/>
                </a:lnTo>
              </a:path>
            </a:pathLst>
          </a:custGeom>
          <a:noFill/>
          <a:ln/>
        </p:spPr>
        <p:txBody>
          <a:bodyPr wrap="square" lIns="0" tIns="0" rIns="0" bIns="0" rtlCol="0" anchor="t"/>
          <a:lstStyle/>
          <a:p>
            <a:pPr marL="0" indent="0" algn="l">
              <a:lnSpc>
                <a:spcPct val="120000"/>
              </a:lnSpc>
              <a:buNone/>
            </a:pPr>
            <a:r>
              <a:rPr lang="en-US" sz="852" dirty="0">
                <a:solidFill>
                  <a:srgbClr val="000000"/>
                </a:solidFill>
                <a:latin typeface="Figtree" pitchFamily="34" charset="0"/>
                <a:ea typeface="Figtree" pitchFamily="34" charset="-122"/>
                <a:cs typeface="Figtree" pitchFamily="34" charset="-120"/>
              </a:rPr>
              <a:t>Las ventas farmacéuticas en Panamá alcanzaron $1,085 millones en 2022.</a:t>
            </a:r>
            <a:endParaRPr lang="en-US" sz="852" dirty="0"/>
          </a:p>
          <a:p>
            <a:pPr marL="0" indent="0" algn="l">
              <a:lnSpc>
                <a:spcPct val="120000"/>
              </a:lnSpc>
              <a:buNone/>
            </a:pPr>
            <a:r>
              <a:rPr lang="en-US" sz="852" dirty="0">
                <a:solidFill>
                  <a:srgbClr val="000000"/>
                </a:solidFill>
                <a:latin typeface="Figtree" pitchFamily="34" charset="0"/>
                <a:ea typeface="Figtree" pitchFamily="34" charset="-122"/>
                <a:cs typeface="Figtree" pitchFamily="34" charset="-120"/>
              </a:rPr>
              <a:t>Se espera un crecimiento continuo en los próximos años.</a:t>
            </a:r>
            <a:endParaRPr lang="en-US" sz="852" dirty="0"/>
          </a:p>
        </p:txBody>
      </p:sp>
      <p:sp>
        <p:nvSpPr>
          <p:cNvPr id="69" name="Text 10">
            <a:extLst>
              <a:ext uri="{FF2B5EF4-FFF2-40B4-BE49-F238E27FC236}">
                <a16:creationId xmlns:a16="http://schemas.microsoft.com/office/drawing/2014/main" id="{8061F66D-E829-1806-9EF1-C4C96048B750}"/>
              </a:ext>
            </a:extLst>
          </p:cNvPr>
          <p:cNvSpPr/>
          <p:nvPr/>
        </p:nvSpPr>
        <p:spPr>
          <a:xfrm>
            <a:off x="5223274" y="2509253"/>
            <a:ext cx="2743200" cy="1107996"/>
          </a:xfrm>
          <a:custGeom>
            <a:avLst/>
            <a:gdLst/>
            <a:ahLst/>
            <a:cxnLst/>
            <a:rect l="l" t="t" r="r" b="b"/>
            <a:pathLst>
              <a:path w="2743200" h="1107996">
                <a:moveTo>
                  <a:pt x="0" y="1107996"/>
                </a:moveTo>
                <a:lnTo>
                  <a:pt x="0" y="0"/>
                </a:lnTo>
                <a:lnTo>
                  <a:pt x="2743200" y="0"/>
                </a:lnTo>
                <a:lnTo>
                  <a:pt x="2743200" y="1107996"/>
                </a:lnTo>
                <a:lnTo>
                  <a:pt x="0" y="1107996"/>
                </a:lnTo>
              </a:path>
            </a:pathLst>
          </a:custGeom>
          <a:noFill/>
          <a:ln/>
        </p:spPr>
        <p:txBody>
          <a:bodyPr wrap="square" lIns="0" tIns="0" rIns="0" bIns="0" rtlCol="0" anchor="ctr"/>
          <a:lstStyle/>
          <a:p>
            <a:pPr marL="0" indent="0" algn="l">
              <a:lnSpc>
                <a:spcPct val="100000"/>
              </a:lnSpc>
              <a:spcBef>
                <a:spcPts val="505"/>
              </a:spcBef>
              <a:buNone/>
            </a:pPr>
            <a:r>
              <a:rPr lang="en-US" sz="3635" b="1" dirty="0">
                <a:solidFill>
                  <a:srgbClr val="002060"/>
                </a:solidFill>
                <a:latin typeface="Figtree" pitchFamily="34" charset="0"/>
                <a:ea typeface="Figtree" pitchFamily="34" charset="-122"/>
                <a:cs typeface="Figtree" pitchFamily="34" charset="-120"/>
              </a:rPr>
              <a:t>$1,085 millones</a:t>
            </a:r>
            <a:endParaRPr lang="en-US" sz="3635" dirty="0">
              <a:solidFill>
                <a:srgbClr val="002060"/>
              </a:solidFill>
            </a:endParaRPr>
          </a:p>
        </p:txBody>
      </p:sp>
      <p:sp>
        <p:nvSpPr>
          <p:cNvPr id="70" name="Text 11">
            <a:extLst>
              <a:ext uri="{FF2B5EF4-FFF2-40B4-BE49-F238E27FC236}">
                <a16:creationId xmlns:a16="http://schemas.microsoft.com/office/drawing/2014/main" id="{F79E0958-9108-E69C-8EC5-CE7045CC4702}"/>
              </a:ext>
            </a:extLst>
          </p:cNvPr>
          <p:cNvSpPr/>
          <p:nvPr/>
        </p:nvSpPr>
        <p:spPr>
          <a:xfrm>
            <a:off x="1290551" y="3837174"/>
            <a:ext cx="2743200" cy="365760"/>
          </a:xfrm>
          <a:custGeom>
            <a:avLst/>
            <a:gdLst/>
            <a:ahLst/>
            <a:cxnLst/>
            <a:rect l="l" t="t" r="r" b="b"/>
            <a:pathLst>
              <a:path w="2743200" h="365760">
                <a:moveTo>
                  <a:pt x="0" y="365760"/>
                </a:moveTo>
                <a:lnTo>
                  <a:pt x="0" y="0"/>
                </a:lnTo>
                <a:lnTo>
                  <a:pt x="2743200" y="0"/>
                </a:lnTo>
                <a:lnTo>
                  <a:pt x="2743200" y="365760"/>
                </a:lnTo>
                <a:lnTo>
                  <a:pt x="0" y="365760"/>
                </a:lnTo>
              </a:path>
            </a:pathLst>
          </a:custGeom>
          <a:noFill/>
          <a:ln/>
        </p:spPr>
        <p:txBody>
          <a:bodyPr wrap="square" lIns="0" tIns="0" rIns="0" bIns="0" rtlCol="0" anchor="t"/>
          <a:lstStyle/>
          <a:p>
            <a:pPr marL="0" indent="0" algn="l">
              <a:lnSpc>
                <a:spcPct val="90000"/>
              </a:lnSpc>
              <a:buNone/>
            </a:pPr>
            <a:r>
              <a:rPr lang="en-US" sz="1333" b="1" dirty="0">
                <a:solidFill>
                  <a:srgbClr val="000000"/>
                </a:solidFill>
                <a:latin typeface="Figtree" pitchFamily="34" charset="0"/>
                <a:ea typeface="Figtree" pitchFamily="34" charset="-122"/>
                <a:cs typeface="Figtree" pitchFamily="34" charset="-120"/>
              </a:rPr>
              <a:t>Crecimiento anual compuesto (CAGR)</a:t>
            </a:r>
            <a:endParaRPr lang="en-US" sz="1333" dirty="0"/>
          </a:p>
        </p:txBody>
      </p:sp>
      <p:sp>
        <p:nvSpPr>
          <p:cNvPr id="71" name="Text 12">
            <a:extLst>
              <a:ext uri="{FF2B5EF4-FFF2-40B4-BE49-F238E27FC236}">
                <a16:creationId xmlns:a16="http://schemas.microsoft.com/office/drawing/2014/main" id="{15E286FB-5F93-5588-E7D9-CA37A20F59D1}"/>
              </a:ext>
            </a:extLst>
          </p:cNvPr>
          <p:cNvSpPr/>
          <p:nvPr/>
        </p:nvSpPr>
        <p:spPr>
          <a:xfrm>
            <a:off x="1290551" y="4629019"/>
            <a:ext cx="2743200" cy="548640"/>
          </a:xfrm>
          <a:custGeom>
            <a:avLst/>
            <a:gdLst/>
            <a:ahLst/>
            <a:cxnLst/>
            <a:rect l="l" t="t" r="r" b="b"/>
            <a:pathLst>
              <a:path w="2743200" h="548640">
                <a:moveTo>
                  <a:pt x="0" y="548640"/>
                </a:moveTo>
                <a:lnTo>
                  <a:pt x="0" y="0"/>
                </a:lnTo>
                <a:lnTo>
                  <a:pt x="2743200" y="0"/>
                </a:lnTo>
                <a:lnTo>
                  <a:pt x="2743200" y="548640"/>
                </a:lnTo>
                <a:lnTo>
                  <a:pt x="0" y="548640"/>
                </a:lnTo>
              </a:path>
            </a:pathLst>
          </a:custGeom>
          <a:noFill/>
          <a:ln/>
        </p:spPr>
        <p:txBody>
          <a:bodyPr wrap="square" lIns="0" tIns="0" rIns="0" bIns="0" rtlCol="0" anchor="t"/>
          <a:lstStyle/>
          <a:p>
            <a:pPr marL="0" indent="0" algn="l">
              <a:lnSpc>
                <a:spcPct val="120000"/>
              </a:lnSpc>
              <a:buNone/>
            </a:pPr>
            <a:r>
              <a:rPr lang="es-ES_tradnl" sz="855">
                <a:solidFill>
                  <a:srgbClr val="000000"/>
                </a:solidFill>
                <a:latin typeface="Figtree" pitchFamily="34" charset="0"/>
                <a:ea typeface="Figtree" pitchFamily="34" charset="-122"/>
                <a:cs typeface="Figtree" pitchFamily="34" charset="-120"/>
              </a:rPr>
              <a:t>El mercado farmacéutico digital crece a una tasa del 7%.</a:t>
            </a:r>
            <a:endParaRPr lang="es-ES_tradnl" sz="855"/>
          </a:p>
          <a:p>
            <a:pPr marL="0" indent="0" algn="l">
              <a:lnSpc>
                <a:spcPct val="120000"/>
              </a:lnSpc>
              <a:buNone/>
            </a:pPr>
            <a:r>
              <a:rPr lang="es-ES_tradnl" sz="855">
                <a:solidFill>
                  <a:srgbClr val="000000"/>
                </a:solidFill>
                <a:latin typeface="Figtree" pitchFamily="34" charset="0"/>
                <a:ea typeface="Figtree" pitchFamily="34" charset="-122"/>
                <a:cs typeface="Figtree" pitchFamily="34" charset="-120"/>
              </a:rPr>
              <a:t>Impulsado en gran medida por el aumento de la población y cambios en hábitos de consumo.</a:t>
            </a:r>
            <a:endParaRPr lang="es-ES_tradnl" sz="855"/>
          </a:p>
        </p:txBody>
      </p:sp>
      <p:sp>
        <p:nvSpPr>
          <p:cNvPr id="72" name="Text 13">
            <a:extLst>
              <a:ext uri="{FF2B5EF4-FFF2-40B4-BE49-F238E27FC236}">
                <a16:creationId xmlns:a16="http://schemas.microsoft.com/office/drawing/2014/main" id="{9EECD0EC-5B2F-2630-5A8D-A481B05D2282}"/>
              </a:ext>
            </a:extLst>
          </p:cNvPr>
          <p:cNvSpPr/>
          <p:nvPr/>
        </p:nvSpPr>
        <p:spPr>
          <a:xfrm>
            <a:off x="1290551" y="2509253"/>
            <a:ext cx="2743200" cy="1107996"/>
          </a:xfrm>
          <a:custGeom>
            <a:avLst/>
            <a:gdLst/>
            <a:ahLst/>
            <a:cxnLst/>
            <a:rect l="l" t="t" r="r" b="b"/>
            <a:pathLst>
              <a:path w="2743200" h="1107996">
                <a:moveTo>
                  <a:pt x="0" y="1107996"/>
                </a:moveTo>
                <a:lnTo>
                  <a:pt x="0" y="0"/>
                </a:lnTo>
                <a:lnTo>
                  <a:pt x="2743200" y="0"/>
                </a:lnTo>
                <a:lnTo>
                  <a:pt x="2743200" y="1107996"/>
                </a:lnTo>
                <a:lnTo>
                  <a:pt x="0" y="1107996"/>
                </a:lnTo>
              </a:path>
            </a:pathLst>
          </a:custGeom>
          <a:noFill/>
          <a:ln>
            <a:noFill/>
          </a:ln>
        </p:spPr>
        <p:txBody>
          <a:bodyPr wrap="square" lIns="0" tIns="0" rIns="0" bIns="0" rtlCol="0" anchor="ctr"/>
          <a:lstStyle/>
          <a:p>
            <a:pPr marL="0" indent="0" algn="l">
              <a:lnSpc>
                <a:spcPct val="100000"/>
              </a:lnSpc>
              <a:spcBef>
                <a:spcPts val="1000"/>
              </a:spcBef>
              <a:buNone/>
            </a:pPr>
            <a:r>
              <a:rPr lang="en-US" sz="7200" b="1" dirty="0">
                <a:solidFill>
                  <a:srgbClr val="002060"/>
                </a:solidFill>
                <a:latin typeface="Figtree" pitchFamily="34" charset="0"/>
                <a:ea typeface="Figtree" pitchFamily="34" charset="-122"/>
                <a:cs typeface="Figtree" pitchFamily="34" charset="-120"/>
              </a:rPr>
              <a:t>7%</a:t>
            </a:r>
            <a:endParaRPr lang="en-US" sz="7200" dirty="0">
              <a:solidFill>
                <a:srgbClr val="002060"/>
              </a:solidFill>
            </a:endParaRPr>
          </a:p>
        </p:txBody>
      </p:sp>
      <p:sp>
        <p:nvSpPr>
          <p:cNvPr id="73" name="Text 2">
            <a:extLst>
              <a:ext uri="{FF2B5EF4-FFF2-40B4-BE49-F238E27FC236}">
                <a16:creationId xmlns:a16="http://schemas.microsoft.com/office/drawing/2014/main" id="{FE776B46-D574-78EF-FB0C-612B53C0936F}"/>
              </a:ext>
            </a:extLst>
          </p:cNvPr>
          <p:cNvSpPr/>
          <p:nvPr/>
        </p:nvSpPr>
        <p:spPr>
          <a:xfrm>
            <a:off x="8979370" y="-36314"/>
            <a:ext cx="3271936" cy="6894314"/>
          </a:xfrm>
          <a:custGeom>
            <a:avLst/>
            <a:gdLst/>
            <a:ahLst/>
            <a:cxnLst/>
            <a:rect l="l" t="t" r="r" b="b"/>
            <a:pathLst>
              <a:path w="12192000" h="6858000">
                <a:moveTo>
                  <a:pt x="0" y="6858000"/>
                </a:moveTo>
                <a:lnTo>
                  <a:pt x="0" y="0"/>
                </a:lnTo>
                <a:lnTo>
                  <a:pt x="12192000" y="0"/>
                </a:lnTo>
                <a:lnTo>
                  <a:pt x="12192000" y="6858000"/>
                </a:lnTo>
                <a:lnTo>
                  <a:pt x="0" y="6858000"/>
                </a:lnTo>
              </a:path>
            </a:pathLst>
          </a:custGeom>
          <a:solidFill>
            <a:srgbClr val="000000">
              <a:alpha val="50000"/>
            </a:srgbClr>
          </a:solidFill>
          <a:ln/>
        </p:spPr>
        <p:txBody>
          <a:bodyPr wrap="square" lIns="0" tIns="0" rIns="0" bIns="0" rtlCol="0" anchor="ctr"/>
          <a:lstStyle/>
          <a:p>
            <a:pPr marL="0" indent="0">
              <a:buNone/>
            </a:pPr>
            <a:endParaRPr lang="en-US" dirty="0"/>
          </a:p>
        </p:txBody>
      </p:sp>
      <p:sp>
        <p:nvSpPr>
          <p:cNvPr id="74" name="Text 20">
            <a:extLst>
              <a:ext uri="{FF2B5EF4-FFF2-40B4-BE49-F238E27FC236}">
                <a16:creationId xmlns:a16="http://schemas.microsoft.com/office/drawing/2014/main" id="{5658CDC3-4BA6-591E-B285-435CD595508A}"/>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4</a:t>
            </a:r>
            <a:endParaRPr lang="en-US" sz="1600" dirty="0"/>
          </a:p>
        </p:txBody>
      </p:sp>
      <p:pic>
        <p:nvPicPr>
          <p:cNvPr id="75" name="Picture 74">
            <a:extLst>
              <a:ext uri="{FF2B5EF4-FFF2-40B4-BE49-F238E27FC236}">
                <a16:creationId xmlns:a16="http://schemas.microsoft.com/office/drawing/2014/main" id="{725DFE80-B26F-9744-716E-BFDA3D51FE80}"/>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76" name="Text 1">
            <a:extLst>
              <a:ext uri="{FF2B5EF4-FFF2-40B4-BE49-F238E27FC236}">
                <a16:creationId xmlns:a16="http://schemas.microsoft.com/office/drawing/2014/main" id="{CC2C27B2-2C89-8688-5BDD-77E75225148F}"/>
              </a:ext>
            </a:extLst>
          </p:cNvPr>
          <p:cNvSpPr/>
          <p:nvPr/>
        </p:nvSpPr>
        <p:spPr>
          <a:xfrm>
            <a:off x="1" y="0"/>
            <a:ext cx="365760" cy="6858000"/>
          </a:xfrm>
          <a:custGeom>
            <a:avLst/>
            <a:gdLst/>
            <a:ahLst/>
            <a:cxnLst/>
            <a:rect l="l" t="t" r="r" b="b"/>
            <a:pathLst>
              <a:path w="536757" h="6858000">
                <a:moveTo>
                  <a:pt x="0" y="6858000"/>
                </a:moveTo>
                <a:lnTo>
                  <a:pt x="0" y="0"/>
                </a:lnTo>
                <a:lnTo>
                  <a:pt x="536757" y="0"/>
                </a:lnTo>
                <a:lnTo>
                  <a:pt x="536757" y="6858000"/>
                </a:lnTo>
                <a:lnTo>
                  <a:pt x="0" y="6858000"/>
                </a:lnTo>
              </a:path>
            </a:pathLst>
          </a:custGeom>
          <a:blipFill>
            <a:blip r:embed="rId5"/>
            <a:srcRect r="80488"/>
            <a:stretch>
              <a:fillRect/>
            </a:stretch>
          </a:blipFill>
          <a:ln/>
        </p:spPr>
        <p:txBody>
          <a:bodyPr wrap="square" lIns="0" tIns="0" rIns="0" bIns="0" rtlCol="0" anchor="ctr"/>
          <a:lstStyle/>
          <a:p>
            <a:pPr marL="0" indent="0">
              <a:buNone/>
            </a:pPr>
            <a:endParaRPr lang="en-US" dirty="0"/>
          </a:p>
        </p:txBody>
      </p:sp>
      <p:sp>
        <p:nvSpPr>
          <p:cNvPr id="77" name="Text 18">
            <a:extLst>
              <a:ext uri="{FF2B5EF4-FFF2-40B4-BE49-F238E27FC236}">
                <a16:creationId xmlns:a16="http://schemas.microsoft.com/office/drawing/2014/main" id="{EFBD1318-D8EF-ED86-3322-A3968B90BB01}"/>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Tree>
    <p:extLst>
      <p:ext uri="{BB962C8B-B14F-4D97-AF65-F5344CB8AC3E}">
        <p14:creationId xmlns:p14="http://schemas.microsoft.com/office/powerpoint/2010/main" val="298472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0079" y="1750738"/>
            <a:ext cx="2011679" cy="2011680"/>
          </a:xfrm>
          <a:custGeom>
            <a:avLst/>
            <a:gdLst/>
            <a:ahLst/>
            <a:cxnLst/>
            <a:rect l="l" t="t" r="r" b="b"/>
            <a:pathLst>
              <a:path w="2011679" h="2011680">
                <a:moveTo>
                  <a:pt x="0" y="1005840"/>
                </a:moveTo>
                <a:cubicBezTo>
                  <a:pt x="0" y="450330"/>
                  <a:pt x="450330" y="0"/>
                  <a:pt x="1005840" y="0"/>
                </a:cubicBezTo>
                <a:cubicBezTo>
                  <a:pt x="1561349" y="0"/>
                  <a:pt x="2011679" y="450330"/>
                  <a:pt x="2011679" y="1005840"/>
                </a:cubicBezTo>
                <a:cubicBezTo>
                  <a:pt x="2011679" y="1561350"/>
                  <a:pt x="1561349" y="2011680"/>
                  <a:pt x="1005840" y="2011680"/>
                </a:cubicBezTo>
                <a:cubicBezTo>
                  <a:pt x="450330" y="2011680"/>
                  <a:pt x="0" y="1561350"/>
                  <a:pt x="0" y="1005840"/>
                </a:cubicBezTo>
              </a:path>
            </a:pathLst>
          </a:custGeom>
          <a:solidFill>
            <a:srgbClr val="1570EF"/>
          </a:solidFill>
          <a:ln/>
        </p:spPr>
        <p:txBody>
          <a:bodyPr wrap="square" lIns="90000" tIns="46800" rIns="90000" bIns="46800" rtlCol="0" anchor="ctr"/>
          <a:lstStyle/>
          <a:p>
            <a:pPr marL="0" indent="0" algn="ctr">
              <a:lnSpc>
                <a:spcPct val="83333"/>
              </a:lnSpc>
              <a:buNone/>
            </a:pPr>
            <a:r>
              <a:rPr lang="en-US" sz="6000" b="1">
                <a:solidFill>
                  <a:srgbClr val="FFFFFF"/>
                </a:solidFill>
                <a:latin typeface="Figtree" pitchFamily="34" charset="0"/>
                <a:ea typeface="Figtree" pitchFamily="34" charset="-122"/>
                <a:cs typeface="Figtree" pitchFamily="34" charset="-120"/>
              </a:rPr>
              <a:t>S</a:t>
            </a:r>
            <a:endParaRPr lang="en-US" sz="6000"/>
          </a:p>
        </p:txBody>
      </p:sp>
      <p:sp>
        <p:nvSpPr>
          <p:cNvPr id="3" name="Text 1"/>
          <p:cNvSpPr/>
          <p:nvPr/>
        </p:nvSpPr>
        <p:spPr>
          <a:xfrm>
            <a:off x="2509519" y="1750738"/>
            <a:ext cx="2011679" cy="2011680"/>
          </a:xfrm>
          <a:custGeom>
            <a:avLst/>
            <a:gdLst/>
            <a:ahLst/>
            <a:cxnLst/>
            <a:rect l="l" t="t" r="r" b="b"/>
            <a:pathLst>
              <a:path w="2011679" h="2011680">
                <a:moveTo>
                  <a:pt x="0" y="1005840"/>
                </a:moveTo>
                <a:cubicBezTo>
                  <a:pt x="0" y="450330"/>
                  <a:pt x="450330" y="0"/>
                  <a:pt x="1005840" y="0"/>
                </a:cubicBezTo>
                <a:cubicBezTo>
                  <a:pt x="1561349" y="0"/>
                  <a:pt x="2011679" y="450330"/>
                  <a:pt x="2011679" y="1005840"/>
                </a:cubicBezTo>
                <a:cubicBezTo>
                  <a:pt x="2011679" y="1561350"/>
                  <a:pt x="1561349" y="2011680"/>
                  <a:pt x="1005840" y="2011680"/>
                </a:cubicBezTo>
                <a:cubicBezTo>
                  <a:pt x="450330" y="2011680"/>
                  <a:pt x="0" y="1561350"/>
                  <a:pt x="0" y="1005840"/>
                </a:cubicBezTo>
              </a:path>
            </a:pathLst>
          </a:custGeom>
          <a:solidFill>
            <a:srgbClr val="0C53B7"/>
          </a:solidFill>
          <a:ln/>
        </p:spPr>
        <p:txBody>
          <a:bodyPr wrap="square" lIns="90000" tIns="46800" rIns="90000" bIns="46800" rtlCol="0" anchor="ctr"/>
          <a:lstStyle/>
          <a:p>
            <a:pPr marL="0" indent="0" algn="ctr">
              <a:lnSpc>
                <a:spcPct val="83333"/>
              </a:lnSpc>
              <a:buNone/>
            </a:pPr>
            <a:r>
              <a:rPr lang="en-US" sz="6000" b="1">
                <a:solidFill>
                  <a:srgbClr val="FFFFFF"/>
                </a:solidFill>
                <a:latin typeface="Figtree" pitchFamily="34" charset="0"/>
                <a:ea typeface="Figtree" pitchFamily="34" charset="-122"/>
                <a:cs typeface="Figtree" pitchFamily="34" charset="-120"/>
              </a:rPr>
              <a:t>W</a:t>
            </a:r>
            <a:endParaRPr lang="en-US" sz="6000"/>
          </a:p>
        </p:txBody>
      </p:sp>
      <p:sp>
        <p:nvSpPr>
          <p:cNvPr id="4" name="Text 2"/>
          <p:cNvSpPr/>
          <p:nvPr/>
        </p:nvSpPr>
        <p:spPr>
          <a:xfrm>
            <a:off x="640078" y="3602036"/>
            <a:ext cx="2011679" cy="2011680"/>
          </a:xfrm>
          <a:custGeom>
            <a:avLst/>
            <a:gdLst/>
            <a:ahLst/>
            <a:cxnLst/>
            <a:rect l="l" t="t" r="r" b="b"/>
            <a:pathLst>
              <a:path w="2011679" h="2011680">
                <a:moveTo>
                  <a:pt x="0" y="1005840"/>
                </a:moveTo>
                <a:cubicBezTo>
                  <a:pt x="0" y="450330"/>
                  <a:pt x="450330" y="0"/>
                  <a:pt x="1005840" y="0"/>
                </a:cubicBezTo>
                <a:cubicBezTo>
                  <a:pt x="1561349" y="0"/>
                  <a:pt x="2011679" y="450330"/>
                  <a:pt x="2011679" y="1005840"/>
                </a:cubicBezTo>
                <a:cubicBezTo>
                  <a:pt x="2011679" y="1561350"/>
                  <a:pt x="1561349" y="2011680"/>
                  <a:pt x="1005840" y="2011680"/>
                </a:cubicBezTo>
                <a:cubicBezTo>
                  <a:pt x="450330" y="2011680"/>
                  <a:pt x="0" y="1561350"/>
                  <a:pt x="0" y="1005840"/>
                </a:cubicBezTo>
              </a:path>
            </a:pathLst>
          </a:custGeom>
          <a:solidFill>
            <a:srgbClr val="08387A"/>
          </a:solidFill>
          <a:ln/>
        </p:spPr>
        <p:txBody>
          <a:bodyPr wrap="square" lIns="90000" tIns="46800" rIns="90000" bIns="46800" rtlCol="0" anchor="ctr"/>
          <a:lstStyle/>
          <a:p>
            <a:pPr marL="0" indent="0" algn="ctr">
              <a:lnSpc>
                <a:spcPct val="83333"/>
              </a:lnSpc>
              <a:buNone/>
            </a:pPr>
            <a:r>
              <a:rPr lang="en-US" sz="6000" b="1">
                <a:solidFill>
                  <a:srgbClr val="FFFFFF"/>
                </a:solidFill>
                <a:latin typeface="Figtree" pitchFamily="34" charset="0"/>
                <a:ea typeface="Figtree" pitchFamily="34" charset="-122"/>
                <a:cs typeface="Figtree" pitchFamily="34" charset="-120"/>
              </a:rPr>
              <a:t>O</a:t>
            </a:r>
            <a:endParaRPr lang="en-US" sz="6000"/>
          </a:p>
        </p:txBody>
      </p:sp>
      <p:sp>
        <p:nvSpPr>
          <p:cNvPr id="5" name="Text 3"/>
          <p:cNvSpPr/>
          <p:nvPr/>
        </p:nvSpPr>
        <p:spPr>
          <a:xfrm>
            <a:off x="2509518" y="3602036"/>
            <a:ext cx="2011679" cy="2011680"/>
          </a:xfrm>
          <a:custGeom>
            <a:avLst/>
            <a:gdLst/>
            <a:ahLst/>
            <a:cxnLst/>
            <a:rect l="l" t="t" r="r" b="b"/>
            <a:pathLst>
              <a:path w="2011679" h="2011680">
                <a:moveTo>
                  <a:pt x="0" y="1005840"/>
                </a:moveTo>
                <a:cubicBezTo>
                  <a:pt x="0" y="450330"/>
                  <a:pt x="450330" y="0"/>
                  <a:pt x="1005840" y="0"/>
                </a:cubicBezTo>
                <a:cubicBezTo>
                  <a:pt x="1561349" y="0"/>
                  <a:pt x="2011679" y="450330"/>
                  <a:pt x="2011679" y="1005840"/>
                </a:cubicBezTo>
                <a:cubicBezTo>
                  <a:pt x="2011679" y="1561350"/>
                  <a:pt x="1561349" y="2011680"/>
                  <a:pt x="1005840" y="2011680"/>
                </a:cubicBezTo>
                <a:cubicBezTo>
                  <a:pt x="450330" y="2011680"/>
                  <a:pt x="0" y="1561350"/>
                  <a:pt x="0" y="1005840"/>
                </a:cubicBezTo>
              </a:path>
            </a:pathLst>
          </a:custGeom>
          <a:solidFill>
            <a:srgbClr val="1570EF"/>
          </a:solidFill>
          <a:ln/>
        </p:spPr>
        <p:txBody>
          <a:bodyPr wrap="square" lIns="90000" tIns="46800" rIns="90000" bIns="46800" rtlCol="0" anchor="ctr"/>
          <a:lstStyle/>
          <a:p>
            <a:pPr marL="0" indent="0" algn="ctr">
              <a:lnSpc>
                <a:spcPct val="83333"/>
              </a:lnSpc>
              <a:buNone/>
            </a:pPr>
            <a:r>
              <a:rPr lang="en-US" sz="6000" b="1">
                <a:solidFill>
                  <a:srgbClr val="FFFFFF"/>
                </a:solidFill>
                <a:latin typeface="Figtree" pitchFamily="34" charset="0"/>
                <a:ea typeface="Figtree" pitchFamily="34" charset="-122"/>
                <a:cs typeface="Figtree" pitchFamily="34" charset="-120"/>
              </a:rPr>
              <a:t>T</a:t>
            </a:r>
            <a:endParaRPr lang="en-US" sz="6000"/>
          </a:p>
        </p:txBody>
      </p:sp>
      <p:sp>
        <p:nvSpPr>
          <p:cNvPr id="6" name="Text 4"/>
          <p:cNvSpPr/>
          <p:nvPr/>
        </p:nvSpPr>
        <p:spPr>
          <a:xfrm>
            <a:off x="640080" y="1164617"/>
            <a:ext cx="10881360" cy="10672"/>
          </a:xfrm>
          <a:custGeom>
            <a:avLst/>
            <a:gdLst/>
            <a:ahLst/>
            <a:cxnLst/>
            <a:rect l="l" t="t" r="r" b="b"/>
            <a:pathLst>
              <a:path w="10881360" h="10672">
                <a:moveTo>
                  <a:pt x="0" y="0"/>
                </a:moveTo>
                <a:lnTo>
                  <a:pt x="1088136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a:p>
        </p:txBody>
      </p:sp>
      <p:sp>
        <p:nvSpPr>
          <p:cNvPr id="8" name="Text 6"/>
          <p:cNvSpPr/>
          <p:nvPr/>
        </p:nvSpPr>
        <p:spPr>
          <a:xfrm>
            <a:off x="4907280" y="1754310"/>
            <a:ext cx="2926080" cy="274320"/>
          </a:xfrm>
          <a:custGeom>
            <a:avLst/>
            <a:gdLst/>
            <a:ahLst/>
            <a:cxnLst/>
            <a:rect l="l" t="t" r="r" b="b"/>
            <a:pathLst>
              <a:path w="2926080" h="274320">
                <a:moveTo>
                  <a:pt x="0" y="274320"/>
                </a:moveTo>
                <a:lnTo>
                  <a:pt x="0" y="0"/>
                </a:lnTo>
                <a:lnTo>
                  <a:pt x="2926080" y="0"/>
                </a:lnTo>
                <a:lnTo>
                  <a:pt x="2926080" y="274320"/>
                </a:lnTo>
                <a:lnTo>
                  <a:pt x="0" y="274320"/>
                </a:lnTo>
              </a:path>
            </a:pathLst>
          </a:custGeom>
          <a:noFill/>
          <a:ln/>
        </p:spPr>
        <p:txBody>
          <a:bodyPr wrap="square" lIns="0" tIns="0" rIns="0" bIns="0" rtlCol="0" anchor="b"/>
          <a:lstStyle/>
          <a:p>
            <a:pPr marL="0" indent="0" algn="l">
              <a:lnSpc>
                <a:spcPct val="83333"/>
              </a:lnSpc>
              <a:buNone/>
            </a:pPr>
            <a:r>
              <a:rPr lang="en-US" sz="1400">
                <a:solidFill>
                  <a:srgbClr val="000000"/>
                </a:solidFill>
                <a:latin typeface="Figtree SemiBold" pitchFamily="34" charset="0"/>
                <a:ea typeface="Figtree SemiBold" pitchFamily="34" charset="-122"/>
                <a:cs typeface="Figtree SemiBold" pitchFamily="34" charset="-120"/>
              </a:rPr>
              <a:t>Strengths</a:t>
            </a:r>
            <a:endParaRPr lang="en-US" sz="1400"/>
          </a:p>
        </p:txBody>
      </p:sp>
      <p:sp>
        <p:nvSpPr>
          <p:cNvPr id="9" name="Text 7"/>
          <p:cNvSpPr/>
          <p:nvPr/>
        </p:nvSpPr>
        <p:spPr>
          <a:xfrm>
            <a:off x="8554721" y="1754310"/>
            <a:ext cx="2926080" cy="274320"/>
          </a:xfrm>
          <a:custGeom>
            <a:avLst/>
            <a:gdLst/>
            <a:ahLst/>
            <a:cxnLst/>
            <a:rect l="l" t="t" r="r" b="b"/>
            <a:pathLst>
              <a:path w="2926080" h="274320">
                <a:moveTo>
                  <a:pt x="0" y="274320"/>
                </a:moveTo>
                <a:lnTo>
                  <a:pt x="0" y="0"/>
                </a:lnTo>
                <a:lnTo>
                  <a:pt x="2926080" y="0"/>
                </a:lnTo>
                <a:lnTo>
                  <a:pt x="2926080" y="274320"/>
                </a:lnTo>
                <a:lnTo>
                  <a:pt x="0" y="274320"/>
                </a:lnTo>
              </a:path>
            </a:pathLst>
          </a:custGeom>
          <a:noFill/>
          <a:ln/>
        </p:spPr>
        <p:txBody>
          <a:bodyPr wrap="square" lIns="0" tIns="0" rIns="0" bIns="0" rtlCol="0" anchor="b"/>
          <a:lstStyle/>
          <a:p>
            <a:pPr marL="0" indent="0" algn="l">
              <a:lnSpc>
                <a:spcPct val="83333"/>
              </a:lnSpc>
              <a:buNone/>
            </a:pPr>
            <a:r>
              <a:rPr lang="en-US" sz="1400">
                <a:solidFill>
                  <a:srgbClr val="000000"/>
                </a:solidFill>
                <a:latin typeface="Figtree SemiBold" pitchFamily="34" charset="0"/>
                <a:ea typeface="Figtree SemiBold" pitchFamily="34" charset="-122"/>
                <a:cs typeface="Figtree SemiBold" pitchFamily="34" charset="-120"/>
              </a:rPr>
              <a:t>Weaknesses</a:t>
            </a:r>
            <a:endParaRPr lang="en-US" sz="1400"/>
          </a:p>
        </p:txBody>
      </p:sp>
      <p:sp>
        <p:nvSpPr>
          <p:cNvPr id="10" name="Text 8"/>
          <p:cNvSpPr/>
          <p:nvPr/>
        </p:nvSpPr>
        <p:spPr>
          <a:xfrm>
            <a:off x="4907280" y="3931489"/>
            <a:ext cx="2926080" cy="274320"/>
          </a:xfrm>
          <a:custGeom>
            <a:avLst/>
            <a:gdLst/>
            <a:ahLst/>
            <a:cxnLst/>
            <a:rect l="l" t="t" r="r" b="b"/>
            <a:pathLst>
              <a:path w="2926080" h="274320">
                <a:moveTo>
                  <a:pt x="0" y="274320"/>
                </a:moveTo>
                <a:lnTo>
                  <a:pt x="0" y="0"/>
                </a:lnTo>
                <a:lnTo>
                  <a:pt x="2926080" y="0"/>
                </a:lnTo>
                <a:lnTo>
                  <a:pt x="2926080" y="274320"/>
                </a:lnTo>
                <a:lnTo>
                  <a:pt x="0" y="274320"/>
                </a:lnTo>
              </a:path>
            </a:pathLst>
          </a:custGeom>
          <a:noFill/>
          <a:ln/>
        </p:spPr>
        <p:txBody>
          <a:bodyPr wrap="square" lIns="0" tIns="0" rIns="0" bIns="0" rtlCol="0" anchor="b"/>
          <a:lstStyle/>
          <a:p>
            <a:pPr marL="0" indent="0" algn="l">
              <a:lnSpc>
                <a:spcPct val="83333"/>
              </a:lnSpc>
              <a:buNone/>
            </a:pPr>
            <a:r>
              <a:rPr lang="en-US" sz="1400">
                <a:solidFill>
                  <a:srgbClr val="000000"/>
                </a:solidFill>
                <a:latin typeface="Figtree SemiBold" pitchFamily="34" charset="0"/>
                <a:ea typeface="Figtree SemiBold" pitchFamily="34" charset="-122"/>
                <a:cs typeface="Figtree SemiBold" pitchFamily="34" charset="-120"/>
              </a:rPr>
              <a:t>Opportunities</a:t>
            </a:r>
            <a:endParaRPr lang="en-US" sz="1400"/>
          </a:p>
        </p:txBody>
      </p:sp>
      <p:sp>
        <p:nvSpPr>
          <p:cNvPr id="11" name="Text 9"/>
          <p:cNvSpPr/>
          <p:nvPr/>
        </p:nvSpPr>
        <p:spPr>
          <a:xfrm>
            <a:off x="8554721" y="3931489"/>
            <a:ext cx="2926080" cy="274320"/>
          </a:xfrm>
          <a:custGeom>
            <a:avLst/>
            <a:gdLst/>
            <a:ahLst/>
            <a:cxnLst/>
            <a:rect l="l" t="t" r="r" b="b"/>
            <a:pathLst>
              <a:path w="2926080" h="274320">
                <a:moveTo>
                  <a:pt x="0" y="274320"/>
                </a:moveTo>
                <a:lnTo>
                  <a:pt x="0" y="0"/>
                </a:lnTo>
                <a:lnTo>
                  <a:pt x="2926080" y="0"/>
                </a:lnTo>
                <a:lnTo>
                  <a:pt x="2926080" y="274320"/>
                </a:lnTo>
                <a:lnTo>
                  <a:pt x="0" y="274320"/>
                </a:lnTo>
              </a:path>
            </a:pathLst>
          </a:custGeom>
          <a:noFill/>
          <a:ln/>
        </p:spPr>
        <p:txBody>
          <a:bodyPr wrap="square" lIns="0" tIns="0" rIns="0" bIns="0" rtlCol="0" anchor="b"/>
          <a:lstStyle/>
          <a:p>
            <a:pPr marL="0" indent="0" algn="l">
              <a:lnSpc>
                <a:spcPct val="83333"/>
              </a:lnSpc>
              <a:buNone/>
            </a:pPr>
            <a:r>
              <a:rPr lang="en-US" sz="1400">
                <a:solidFill>
                  <a:srgbClr val="000000"/>
                </a:solidFill>
                <a:latin typeface="Figtree SemiBold" pitchFamily="34" charset="0"/>
                <a:ea typeface="Figtree SemiBold" pitchFamily="34" charset="-122"/>
                <a:cs typeface="Figtree SemiBold" pitchFamily="34" charset="-120"/>
              </a:rPr>
              <a:t>Threats</a:t>
            </a:r>
            <a:endParaRPr lang="en-US" sz="1400"/>
          </a:p>
        </p:txBody>
      </p:sp>
      <p:sp>
        <p:nvSpPr>
          <p:cNvPr id="12" name="Text 10"/>
          <p:cNvSpPr/>
          <p:nvPr/>
        </p:nvSpPr>
        <p:spPr>
          <a:xfrm>
            <a:off x="640079" y="1"/>
            <a:ext cx="10915441" cy="1034799"/>
          </a:xfrm>
          <a:custGeom>
            <a:avLst/>
            <a:gdLst/>
            <a:ahLst/>
            <a:cxnLst/>
            <a:rect l="l" t="t" r="r" b="b"/>
            <a:pathLst>
              <a:path w="10915441" h="1034799">
                <a:moveTo>
                  <a:pt x="0" y="1034799"/>
                </a:moveTo>
                <a:lnTo>
                  <a:pt x="0" y="0"/>
                </a:lnTo>
                <a:lnTo>
                  <a:pt x="10915441" y="0"/>
                </a:lnTo>
                <a:lnTo>
                  <a:pt x="10915441"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n-US" sz="2400" b="1">
                <a:solidFill>
                  <a:srgbClr val="000000"/>
                </a:solidFill>
                <a:latin typeface="Figtree SemiBold" pitchFamily="34" charset="0"/>
                <a:ea typeface="Figtree SemiBold" pitchFamily="34" charset="-122"/>
                <a:cs typeface="Figtree SemiBold" pitchFamily="34" charset="-120"/>
              </a:rPr>
              <a:t>Análisis FODA de Farmacity</a:t>
            </a:r>
            <a:endParaRPr lang="en-US" sz="2400"/>
          </a:p>
        </p:txBody>
      </p:sp>
      <p:sp>
        <p:nvSpPr>
          <p:cNvPr id="15" name="Text 13"/>
          <p:cNvSpPr/>
          <p:nvPr/>
        </p:nvSpPr>
        <p:spPr>
          <a:xfrm>
            <a:off x="4907280" y="2165980"/>
            <a:ext cx="2926080" cy="1371600"/>
          </a:xfrm>
          <a:custGeom>
            <a:avLst/>
            <a:gdLst/>
            <a:ahLst/>
            <a:cxnLst/>
            <a:rect l="l" t="t" r="r" b="b"/>
            <a:pathLst>
              <a:path w="2926080" h="1371600">
                <a:moveTo>
                  <a:pt x="0" y="1371600"/>
                </a:moveTo>
                <a:lnTo>
                  <a:pt x="0" y="0"/>
                </a:lnTo>
                <a:lnTo>
                  <a:pt x="2926080" y="0"/>
                </a:lnTo>
                <a:lnTo>
                  <a:pt x="2926080" y="1371600"/>
                </a:lnTo>
                <a:lnTo>
                  <a:pt x="0" y="1371600"/>
                </a:lnTo>
              </a:path>
            </a:pathLst>
          </a:custGeom>
          <a:noFill/>
          <a:ln/>
        </p:spPr>
        <p:txBody>
          <a:bodyPr wrap="square" lIns="0" tIns="0" rIns="0" bIns="0" rtlCol="0" anchor="t"/>
          <a:lstStyle/>
          <a:p>
            <a:pPr marL="171450" indent="-171450" algn="l">
              <a:lnSpc>
                <a:spcPct val="100000"/>
              </a:lnSpc>
              <a:spcBef>
                <a:spcPts val="600"/>
              </a:spcBef>
              <a:buSzPct val="100000"/>
              <a:buFont typeface="Arial"/>
              <a:buChar char="•"/>
            </a:pPr>
            <a:r>
              <a:rPr lang="en-US" sz="1200">
                <a:solidFill>
                  <a:srgbClr val="0D0D0D"/>
                </a:solidFill>
                <a:latin typeface="Figtree" pitchFamily="34" charset="0"/>
                <a:ea typeface="Figtree" pitchFamily="34" charset="-122"/>
                <a:cs typeface="Figtree" pitchFamily="34" charset="-120"/>
              </a:rPr>
              <a:t>La plataforma permite a los usuarios comparar precios de medicamentos en tiempo real y recibir productos en su domicilio.</a:t>
            </a:r>
            <a:endParaRPr lang="en-US" sz="1200"/>
          </a:p>
          <a:p>
            <a:pPr marL="171450" indent="-171450" algn="l">
              <a:lnSpc>
                <a:spcPct val="100000"/>
              </a:lnSpc>
              <a:spcBef>
                <a:spcPts val="600"/>
              </a:spcBef>
              <a:buSzPct val="100000"/>
              <a:buFont typeface="Arial"/>
              <a:buChar char="•"/>
            </a:pPr>
            <a:r>
              <a:rPr lang="en-US" sz="1200">
                <a:solidFill>
                  <a:srgbClr val="0D0D0D"/>
                </a:solidFill>
                <a:latin typeface="Figtree" pitchFamily="34" charset="0"/>
                <a:ea typeface="Figtree" pitchFamily="34" charset="-122"/>
                <a:cs typeface="Figtree" pitchFamily="34" charset="-120"/>
              </a:rPr>
              <a:t>El modelo de negocio se fundamenta en comisiones por transacción y suscripciones para clientes frecuentes.</a:t>
            </a:r>
            <a:endParaRPr lang="en-US" sz="1200"/>
          </a:p>
        </p:txBody>
      </p:sp>
      <p:sp>
        <p:nvSpPr>
          <p:cNvPr id="16" name="Text 14"/>
          <p:cNvSpPr/>
          <p:nvPr/>
        </p:nvSpPr>
        <p:spPr>
          <a:xfrm>
            <a:off x="8554721" y="2165980"/>
            <a:ext cx="2926080" cy="1371600"/>
          </a:xfrm>
          <a:custGeom>
            <a:avLst/>
            <a:gdLst/>
            <a:ahLst/>
            <a:cxnLst/>
            <a:rect l="l" t="t" r="r" b="b"/>
            <a:pathLst>
              <a:path w="2926080" h="1371600">
                <a:moveTo>
                  <a:pt x="0" y="1371600"/>
                </a:moveTo>
                <a:lnTo>
                  <a:pt x="0" y="0"/>
                </a:lnTo>
                <a:lnTo>
                  <a:pt x="2926080" y="0"/>
                </a:lnTo>
                <a:lnTo>
                  <a:pt x="2926080" y="1371600"/>
                </a:lnTo>
                <a:lnTo>
                  <a:pt x="0" y="1371600"/>
                </a:lnTo>
              </a:path>
            </a:pathLst>
          </a:custGeom>
          <a:noFill/>
          <a:ln/>
        </p:spPr>
        <p:txBody>
          <a:bodyPr wrap="square" lIns="0" tIns="0" rIns="0" bIns="0" rtlCol="0" anchor="t"/>
          <a:lstStyle/>
          <a:p>
            <a:pPr marL="171450" indent="-171450" algn="l">
              <a:lnSpc>
                <a:spcPct val="100000"/>
              </a:lnSpc>
              <a:spcBef>
                <a:spcPts val="600"/>
              </a:spcBef>
              <a:buSzPct val="100000"/>
              <a:buFont typeface="Arial"/>
              <a:buChar char="•"/>
            </a:pPr>
            <a:r>
              <a:rPr lang="en-US" sz="1200">
                <a:solidFill>
                  <a:srgbClr val="0D0D0D"/>
                </a:solidFill>
                <a:latin typeface="Figtree" pitchFamily="34" charset="0"/>
                <a:ea typeface="Figtree" pitchFamily="34" charset="-122"/>
                <a:cs typeface="Figtree" pitchFamily="34" charset="-120"/>
              </a:rPr>
              <a:t>El negocio no manejará inventarios propios, lo que puede limitar la disponibilidad de ciertos productos.</a:t>
            </a:r>
            <a:endParaRPr lang="en-US" sz="1200"/>
          </a:p>
          <a:p>
            <a:pPr marL="171450" indent="-171450" algn="l">
              <a:lnSpc>
                <a:spcPct val="100000"/>
              </a:lnSpc>
              <a:spcBef>
                <a:spcPts val="600"/>
              </a:spcBef>
              <a:buSzPct val="100000"/>
              <a:buFont typeface="Arial"/>
              <a:buChar char="•"/>
            </a:pPr>
            <a:r>
              <a:rPr lang="en-US" sz="1200">
                <a:solidFill>
                  <a:srgbClr val="0D0D0D"/>
                </a:solidFill>
                <a:latin typeface="Figtree" pitchFamily="34" charset="0"/>
                <a:ea typeface="Figtree" pitchFamily="34" charset="-122"/>
                <a:cs typeface="Figtree" pitchFamily="34" charset="-120"/>
              </a:rPr>
              <a:t>La dependencia de farmacias afiliadas para la gestión de stock puede generar inconsistencias en el servicio.</a:t>
            </a:r>
            <a:endParaRPr lang="en-US" sz="1200"/>
          </a:p>
        </p:txBody>
      </p:sp>
      <p:sp>
        <p:nvSpPr>
          <p:cNvPr id="17" name="Text 15"/>
          <p:cNvSpPr/>
          <p:nvPr/>
        </p:nvSpPr>
        <p:spPr>
          <a:xfrm>
            <a:off x="4907280" y="4343159"/>
            <a:ext cx="2926080" cy="1371600"/>
          </a:xfrm>
          <a:custGeom>
            <a:avLst/>
            <a:gdLst/>
            <a:ahLst/>
            <a:cxnLst/>
            <a:rect l="l" t="t" r="r" b="b"/>
            <a:pathLst>
              <a:path w="2926080" h="1371600">
                <a:moveTo>
                  <a:pt x="0" y="1371600"/>
                </a:moveTo>
                <a:lnTo>
                  <a:pt x="0" y="0"/>
                </a:lnTo>
                <a:lnTo>
                  <a:pt x="2926080" y="0"/>
                </a:lnTo>
                <a:lnTo>
                  <a:pt x="2926080" y="1371600"/>
                </a:lnTo>
                <a:lnTo>
                  <a:pt x="0" y="1371600"/>
                </a:lnTo>
              </a:path>
            </a:pathLst>
          </a:custGeom>
          <a:noFill/>
          <a:ln/>
        </p:spPr>
        <p:txBody>
          <a:bodyPr wrap="square" lIns="0" tIns="0" rIns="0" bIns="0" rtlCol="0" anchor="t"/>
          <a:lstStyle/>
          <a:p>
            <a:pPr marL="171450" indent="-171450" algn="l">
              <a:lnSpc>
                <a:spcPct val="100000"/>
              </a:lnSpc>
              <a:spcBef>
                <a:spcPts val="535"/>
              </a:spcBef>
              <a:buSzPct val="100000"/>
              <a:buFont typeface="Arial"/>
              <a:buChar char="•"/>
            </a:pPr>
            <a:r>
              <a:rPr lang="en-US" sz="1070">
                <a:solidFill>
                  <a:srgbClr val="0D0D0D"/>
                </a:solidFill>
                <a:latin typeface="Figtree" pitchFamily="34" charset="0"/>
                <a:ea typeface="Figtree" pitchFamily="34" charset="-122"/>
                <a:cs typeface="Figtree" pitchFamily="34" charset="-120"/>
              </a:rPr>
              <a:t>El mercado de venta de medicamentos en línea está en plena expansión, con una tasa de crecimiento anual compuesta (CAGR) estimada en un 8% hasta 2030.</a:t>
            </a:r>
            <a:endParaRPr lang="en-US" sz="1070"/>
          </a:p>
          <a:p>
            <a:pPr marL="171450" indent="-171450" algn="l">
              <a:lnSpc>
                <a:spcPct val="100000"/>
              </a:lnSpc>
              <a:spcBef>
                <a:spcPts val="535"/>
              </a:spcBef>
              <a:buSzPct val="100000"/>
              <a:buFont typeface="Arial"/>
              <a:buChar char="•"/>
            </a:pPr>
            <a:r>
              <a:rPr lang="en-US" sz="1070">
                <a:solidFill>
                  <a:srgbClr val="0D0D0D"/>
                </a:solidFill>
                <a:latin typeface="Figtree" pitchFamily="34" charset="0"/>
                <a:ea typeface="Figtree" pitchFamily="34" charset="-122"/>
                <a:cs typeface="Figtree" pitchFamily="34" charset="-120"/>
              </a:rPr>
              <a:t>La digitalización y la creciente demanda de acceso rápido a medicamentos presentan una oportunidad significativa para la plataforma.</a:t>
            </a:r>
            <a:endParaRPr lang="en-US" sz="1070"/>
          </a:p>
        </p:txBody>
      </p:sp>
      <p:sp>
        <p:nvSpPr>
          <p:cNvPr id="18" name="Text 16"/>
          <p:cNvSpPr/>
          <p:nvPr/>
        </p:nvSpPr>
        <p:spPr>
          <a:xfrm>
            <a:off x="8554721" y="4343159"/>
            <a:ext cx="2926080" cy="1371600"/>
          </a:xfrm>
          <a:custGeom>
            <a:avLst/>
            <a:gdLst/>
            <a:ahLst/>
            <a:cxnLst/>
            <a:rect l="l" t="t" r="r" b="b"/>
            <a:pathLst>
              <a:path w="2926080" h="1371600">
                <a:moveTo>
                  <a:pt x="0" y="1371600"/>
                </a:moveTo>
                <a:lnTo>
                  <a:pt x="0" y="0"/>
                </a:lnTo>
                <a:lnTo>
                  <a:pt x="2926080" y="0"/>
                </a:lnTo>
                <a:lnTo>
                  <a:pt x="2926080" y="1371600"/>
                </a:lnTo>
                <a:lnTo>
                  <a:pt x="0" y="1371600"/>
                </a:lnTo>
              </a:path>
            </a:pathLst>
          </a:custGeom>
          <a:noFill/>
          <a:ln/>
        </p:spPr>
        <p:txBody>
          <a:bodyPr wrap="square" lIns="0" tIns="0" rIns="0" bIns="0" rtlCol="0" anchor="t"/>
          <a:lstStyle/>
          <a:p>
            <a:pPr marL="171450" indent="-171450" algn="l">
              <a:lnSpc>
                <a:spcPct val="100000"/>
              </a:lnSpc>
              <a:spcBef>
                <a:spcPts val="539"/>
              </a:spcBef>
              <a:buSzPct val="100000"/>
              <a:buFont typeface="Arial"/>
              <a:buChar char="•"/>
            </a:pPr>
            <a:r>
              <a:rPr lang="en-US" sz="1077">
                <a:solidFill>
                  <a:srgbClr val="0D0D0D"/>
                </a:solidFill>
                <a:latin typeface="Figtree" pitchFamily="34" charset="0"/>
                <a:ea typeface="Figtree" pitchFamily="34" charset="-122"/>
                <a:cs typeface="Figtree" pitchFamily="34" charset="-120"/>
              </a:rPr>
              <a:t>La regulación sobre telemedicina y venta de medicamentos en línea sigue evolucionando, lo que puede afectar la operación del negocio.</a:t>
            </a:r>
            <a:endParaRPr lang="en-US" sz="1077"/>
          </a:p>
          <a:p>
            <a:pPr marL="171450" indent="-171450" algn="l">
              <a:lnSpc>
                <a:spcPct val="100000"/>
              </a:lnSpc>
              <a:spcBef>
                <a:spcPts val="539"/>
              </a:spcBef>
              <a:buSzPct val="100000"/>
              <a:buFont typeface="Arial"/>
              <a:buChar char="•"/>
            </a:pPr>
            <a:r>
              <a:rPr lang="en-US" sz="1077">
                <a:solidFill>
                  <a:srgbClr val="0D0D0D"/>
                </a:solidFill>
                <a:latin typeface="Figtree" pitchFamily="34" charset="0"/>
                <a:ea typeface="Figtree" pitchFamily="34" charset="-122"/>
                <a:cs typeface="Figtree" pitchFamily="34" charset="-120"/>
              </a:rPr>
              <a:t>El entorno legal es un componente crítico en un modelo de negocio que opera en el sector salud, requiriendo cumplimiento constante.</a:t>
            </a:r>
            <a:endParaRPr lang="en-US" sz="1077"/>
          </a:p>
        </p:txBody>
      </p:sp>
      <p:sp>
        <p:nvSpPr>
          <p:cNvPr id="19" name="Text 17"/>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a:p>
        </p:txBody>
      </p:sp>
      <p:pic>
        <p:nvPicPr>
          <p:cNvPr id="20" name="Picture 19">
            <a:extLst>
              <a:ext uri="{FF2B5EF4-FFF2-40B4-BE49-F238E27FC236}">
                <a16:creationId xmlns:a16="http://schemas.microsoft.com/office/drawing/2014/main" id="{93808C2E-4F3C-7E81-5CFB-489BB8E09E92}"/>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23" name="Text 18">
            <a:extLst>
              <a:ext uri="{FF2B5EF4-FFF2-40B4-BE49-F238E27FC236}">
                <a16:creationId xmlns:a16="http://schemas.microsoft.com/office/drawing/2014/main" id="{D05AC422-6A81-9767-F14F-DC6D1BB500F1}"/>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24" name="Text 20">
            <a:extLst>
              <a:ext uri="{FF2B5EF4-FFF2-40B4-BE49-F238E27FC236}">
                <a16:creationId xmlns:a16="http://schemas.microsoft.com/office/drawing/2014/main" id="{1DF10F48-B87B-4ADB-CA58-BD9DF8E2B989}"/>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5</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655241" y="0"/>
            <a:ext cx="536759" cy="6858000"/>
          </a:xfrm>
          <a:custGeom>
            <a:avLst/>
            <a:gdLst/>
            <a:ahLst/>
            <a:cxnLst/>
            <a:rect l="l" t="t" r="r" b="b"/>
            <a:pathLst>
              <a:path w="536759" h="6858000">
                <a:moveTo>
                  <a:pt x="0" y="6858000"/>
                </a:moveTo>
                <a:lnTo>
                  <a:pt x="0" y="0"/>
                </a:lnTo>
                <a:lnTo>
                  <a:pt x="536759" y="0"/>
                </a:lnTo>
                <a:lnTo>
                  <a:pt x="536759" y="6858000"/>
                </a:lnTo>
                <a:lnTo>
                  <a:pt x="0" y="6858000"/>
                </a:lnTo>
              </a:path>
            </a:pathLst>
          </a:custGeom>
          <a:solidFill>
            <a:srgbClr val="1570EF"/>
          </a:solidFill>
          <a:ln/>
        </p:spPr>
        <p:txBody>
          <a:bodyPr wrap="square" lIns="90000" tIns="46800" rIns="90000" bIns="46800" rtlCol="0" anchor="ctr"/>
          <a:lstStyle/>
          <a:p>
            <a:pPr marL="0" indent="0" algn="ctr">
              <a:lnSpc>
                <a:spcPct val="83333"/>
              </a:lnSpc>
              <a:buNone/>
            </a:pPr>
            <a:endParaRPr lang="en-US" sz="1800" dirty="0"/>
          </a:p>
        </p:txBody>
      </p:sp>
      <p:sp>
        <p:nvSpPr>
          <p:cNvPr id="3" name="Text 1"/>
          <p:cNvSpPr/>
          <p:nvPr/>
        </p:nvSpPr>
        <p:spPr>
          <a:xfrm>
            <a:off x="11655243" y="0"/>
            <a:ext cx="536757" cy="6858000"/>
          </a:xfrm>
          <a:custGeom>
            <a:avLst/>
            <a:gdLst/>
            <a:ahLst/>
            <a:cxnLst/>
            <a:rect l="l" t="t" r="r" b="b"/>
            <a:pathLst>
              <a:path w="536757" h="6858000">
                <a:moveTo>
                  <a:pt x="0" y="6858000"/>
                </a:moveTo>
                <a:lnTo>
                  <a:pt x="0" y="0"/>
                </a:lnTo>
                <a:lnTo>
                  <a:pt x="536757" y="0"/>
                </a:lnTo>
                <a:lnTo>
                  <a:pt x="536757" y="6858000"/>
                </a:lnTo>
                <a:lnTo>
                  <a:pt x="0" y="6858000"/>
                </a:lnTo>
              </a:path>
            </a:pathLst>
          </a:custGeom>
          <a:blipFill>
            <a:blip r:embed="rId3"/>
            <a:srcRect r="80488"/>
            <a:stretch>
              <a:fillRect/>
            </a:stretch>
          </a:blipFill>
          <a:ln/>
        </p:spPr>
        <p:txBody>
          <a:bodyPr wrap="square" lIns="0" tIns="0" rIns="0" bIns="0" rtlCol="0" anchor="ctr"/>
          <a:lstStyle/>
          <a:p>
            <a:pPr marL="0" indent="0">
              <a:buNone/>
            </a:pPr>
            <a:endParaRPr lang="en-US" dirty="0"/>
          </a:p>
        </p:txBody>
      </p:sp>
      <p:sp>
        <p:nvSpPr>
          <p:cNvPr id="4" name="Text 2"/>
          <p:cNvSpPr/>
          <p:nvPr/>
        </p:nvSpPr>
        <p:spPr>
          <a:xfrm>
            <a:off x="640078" y="1164795"/>
            <a:ext cx="7955280" cy="45719"/>
          </a:xfrm>
          <a:custGeom>
            <a:avLst/>
            <a:gdLst/>
            <a:ahLst/>
            <a:cxnLst/>
            <a:rect l="l" t="t" r="r" b="b"/>
            <a:pathLst>
              <a:path w="7955280" h="45719">
                <a:moveTo>
                  <a:pt x="0" y="0"/>
                </a:moveTo>
                <a:lnTo>
                  <a:pt x="795528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dirty="0"/>
          </a:p>
        </p:txBody>
      </p:sp>
      <p:sp>
        <p:nvSpPr>
          <p:cNvPr id="5" name="Text 3"/>
          <p:cNvSpPr/>
          <p:nvPr/>
        </p:nvSpPr>
        <p:spPr>
          <a:xfrm>
            <a:off x="640078" y="1"/>
            <a:ext cx="7955280" cy="1034799"/>
          </a:xfrm>
          <a:custGeom>
            <a:avLst/>
            <a:gdLst/>
            <a:ahLst/>
            <a:cxnLst/>
            <a:rect l="l" t="t" r="r" b="b"/>
            <a:pathLst>
              <a:path w="7955280" h="1034799">
                <a:moveTo>
                  <a:pt x="0" y="1034799"/>
                </a:moveTo>
                <a:lnTo>
                  <a:pt x="0" y="0"/>
                </a:lnTo>
                <a:lnTo>
                  <a:pt x="7955280" y="0"/>
                </a:lnTo>
                <a:lnTo>
                  <a:pt x="7955280"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n-US" sz="2400" b="1" dirty="0">
                <a:solidFill>
                  <a:srgbClr val="000000"/>
                </a:solidFill>
                <a:latin typeface="Figtree SemiBold" pitchFamily="34" charset="0"/>
                <a:ea typeface="Figtree SemiBold" pitchFamily="34" charset="-122"/>
                <a:cs typeface="Figtree SemiBold" pitchFamily="34" charset="-120"/>
              </a:rPr>
              <a:t>Propuesta de valor de Farmacity</a:t>
            </a:r>
            <a:endParaRPr lang="en-US" sz="2400" dirty="0"/>
          </a:p>
        </p:txBody>
      </p:sp>
      <p:sp>
        <p:nvSpPr>
          <p:cNvPr id="9" name="Text 7"/>
          <p:cNvSpPr/>
          <p:nvPr/>
        </p:nvSpPr>
        <p:spPr>
          <a:xfrm>
            <a:off x="8991600" y="0"/>
            <a:ext cx="3200400" cy="6858000"/>
          </a:xfrm>
          <a:custGeom>
            <a:avLst/>
            <a:gdLst/>
            <a:ahLst/>
            <a:cxnLst/>
            <a:rect l="l" t="t" r="r" b="b"/>
            <a:pathLst>
              <a:path w="3200400" h="6858000">
                <a:moveTo>
                  <a:pt x="0" y="6858000"/>
                </a:moveTo>
                <a:lnTo>
                  <a:pt x="0" y="0"/>
                </a:lnTo>
                <a:lnTo>
                  <a:pt x="3200400" y="0"/>
                </a:lnTo>
                <a:lnTo>
                  <a:pt x="3200400" y="6858000"/>
                </a:lnTo>
                <a:lnTo>
                  <a:pt x="0" y="6858000"/>
                </a:lnTo>
              </a:path>
            </a:pathLst>
          </a:custGeom>
          <a:blipFill>
            <a:blip r:embed="rId4"/>
            <a:srcRect l="32500" r="32500"/>
            <a:stretch/>
          </a:blipFill>
          <a:ln/>
        </p:spPr>
        <p:txBody>
          <a:bodyPr wrap="square" lIns="90000" tIns="46800" rIns="90000" bIns="46800" rtlCol="0" anchor="ctr"/>
          <a:lstStyle/>
          <a:p>
            <a:pPr marL="0" indent="0">
              <a:buNone/>
            </a:pPr>
            <a:endParaRPr lang="en-US" dirty="0"/>
          </a:p>
        </p:txBody>
      </p:sp>
      <p:sp>
        <p:nvSpPr>
          <p:cNvPr id="10" name="Text 8"/>
          <p:cNvSpPr/>
          <p:nvPr/>
        </p:nvSpPr>
        <p:spPr>
          <a:xfrm>
            <a:off x="3373135" y="4765457"/>
            <a:ext cx="2377440" cy="1371600"/>
          </a:xfrm>
          <a:custGeom>
            <a:avLst/>
            <a:gdLst/>
            <a:ahLst/>
            <a:cxnLst/>
            <a:rect l="l" t="t" r="r" b="b"/>
            <a:pathLst>
              <a:path w="2377440" h="1371600">
                <a:moveTo>
                  <a:pt x="0" y="1371600"/>
                </a:moveTo>
                <a:lnTo>
                  <a:pt x="0" y="0"/>
                </a:lnTo>
                <a:lnTo>
                  <a:pt x="2377440" y="0"/>
                </a:lnTo>
                <a:lnTo>
                  <a:pt x="2377440" y="1371600"/>
                </a:lnTo>
                <a:lnTo>
                  <a:pt x="0" y="1371600"/>
                </a:lnTo>
              </a:path>
            </a:pathLst>
          </a:custGeom>
          <a:noFill/>
          <a:ln/>
        </p:spPr>
        <p:txBody>
          <a:bodyPr wrap="square" lIns="0" tIns="0" rIns="0" bIns="0" rtlCol="0" anchor="t"/>
          <a:lstStyle/>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Permite la validación digital de recetas de manera segura.</a:t>
            </a:r>
            <a:endParaRPr lang="en-US" sz="1050" dirty="0"/>
          </a:p>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Asegura que los usuarios reciban los medicamentos correctos.</a:t>
            </a:r>
            <a:endParaRPr lang="en-US" sz="1050" dirty="0"/>
          </a:p>
        </p:txBody>
      </p:sp>
      <p:sp>
        <p:nvSpPr>
          <p:cNvPr id="11" name="Text 9"/>
          <p:cNvSpPr/>
          <p:nvPr/>
        </p:nvSpPr>
        <p:spPr>
          <a:xfrm>
            <a:off x="3373135" y="4316727"/>
            <a:ext cx="2377440" cy="365760"/>
          </a:xfrm>
          <a:custGeom>
            <a:avLst/>
            <a:gdLst/>
            <a:ahLst/>
            <a:cxnLst/>
            <a:rect l="l" t="t" r="r" b="b"/>
            <a:pathLst>
              <a:path w="2377440" h="365760">
                <a:moveTo>
                  <a:pt x="0" y="365760"/>
                </a:moveTo>
                <a:lnTo>
                  <a:pt x="0" y="0"/>
                </a:lnTo>
                <a:lnTo>
                  <a:pt x="2377440" y="0"/>
                </a:lnTo>
                <a:lnTo>
                  <a:pt x="2377440" y="365760"/>
                </a:lnTo>
                <a:lnTo>
                  <a:pt x="0" y="365760"/>
                </a:lnTo>
              </a:path>
            </a:pathLst>
          </a:custGeom>
          <a:noFill/>
          <a:ln/>
        </p:spPr>
        <p:txBody>
          <a:bodyPr wrap="square" lIns="0" tIns="0" rIns="0" bIns="0" rtlCol="0" anchor="t"/>
          <a:lstStyle/>
          <a:p>
            <a:pPr marL="0" indent="0" algn="l">
              <a:lnSpc>
                <a:spcPct val="90000"/>
              </a:lnSpc>
              <a:buNone/>
            </a:pPr>
            <a:r>
              <a:rPr lang="es-ES_tradnl" sz="1200">
                <a:solidFill>
                  <a:srgbClr val="000000"/>
                </a:solidFill>
                <a:latin typeface="Figtree SemiBold" pitchFamily="34" charset="0"/>
                <a:ea typeface="Figtree SemiBold" pitchFamily="34" charset="-122"/>
                <a:cs typeface="Figtree SemiBold" pitchFamily="34" charset="-120"/>
              </a:rPr>
              <a:t>Recetas Electrónicas</a:t>
            </a:r>
            <a:endParaRPr lang="es-ES_tradnl" sz="1200"/>
          </a:p>
        </p:txBody>
      </p:sp>
      <p:sp>
        <p:nvSpPr>
          <p:cNvPr id="12" name="Text 10"/>
          <p:cNvSpPr/>
          <p:nvPr/>
        </p:nvSpPr>
        <p:spPr>
          <a:xfrm>
            <a:off x="3373135" y="3885967"/>
            <a:ext cx="320040" cy="320040"/>
          </a:xfrm>
          <a:custGeom>
            <a:avLst/>
            <a:gdLst/>
            <a:ahLst/>
            <a:cxnLst/>
            <a:rect l="l" t="t" r="r" b="b"/>
            <a:pathLst>
              <a:path w="320040" h="320040">
                <a:moveTo>
                  <a:pt x="60008" y="30004"/>
                </a:moveTo>
                <a:cubicBezTo>
                  <a:pt x="54507" y="30004"/>
                  <a:pt x="50006" y="34504"/>
                  <a:pt x="50006" y="40005"/>
                </a:cubicBezTo>
                <a:lnTo>
                  <a:pt x="50006" y="280035"/>
                </a:lnTo>
                <a:cubicBezTo>
                  <a:pt x="50006" y="285536"/>
                  <a:pt x="54507" y="290036"/>
                  <a:pt x="60008" y="290036"/>
                </a:cubicBezTo>
                <a:lnTo>
                  <a:pt x="260033" y="290036"/>
                </a:lnTo>
                <a:cubicBezTo>
                  <a:pt x="265533" y="290036"/>
                  <a:pt x="270034" y="285536"/>
                  <a:pt x="270034" y="280035"/>
                </a:cubicBezTo>
                <a:lnTo>
                  <a:pt x="270034" y="40005"/>
                </a:lnTo>
                <a:cubicBezTo>
                  <a:pt x="270034" y="34504"/>
                  <a:pt x="265533" y="30004"/>
                  <a:pt x="260033" y="30004"/>
                </a:cubicBezTo>
                <a:lnTo>
                  <a:pt x="60008" y="30004"/>
                </a:lnTo>
                <a:moveTo>
                  <a:pt x="20003" y="40005"/>
                </a:moveTo>
                <a:cubicBezTo>
                  <a:pt x="20003" y="17940"/>
                  <a:pt x="37942" y="0"/>
                  <a:pt x="60008" y="0"/>
                </a:cubicBezTo>
                <a:lnTo>
                  <a:pt x="260033" y="0"/>
                </a:lnTo>
                <a:cubicBezTo>
                  <a:pt x="282098" y="0"/>
                  <a:pt x="300038" y="17940"/>
                  <a:pt x="300038" y="40005"/>
                </a:cubicBezTo>
                <a:lnTo>
                  <a:pt x="300038" y="280035"/>
                </a:lnTo>
                <a:cubicBezTo>
                  <a:pt x="300038" y="302100"/>
                  <a:pt x="282098" y="320040"/>
                  <a:pt x="260033" y="320040"/>
                </a:cubicBezTo>
                <a:lnTo>
                  <a:pt x="60008" y="320040"/>
                </a:lnTo>
                <a:cubicBezTo>
                  <a:pt x="37942" y="320040"/>
                  <a:pt x="20003" y="302100"/>
                  <a:pt x="20003" y="280035"/>
                </a:cubicBezTo>
                <a:lnTo>
                  <a:pt x="20003" y="40005"/>
                </a:lnTo>
                <a:moveTo>
                  <a:pt x="140017" y="250031"/>
                </a:moveTo>
                <a:lnTo>
                  <a:pt x="180023" y="250031"/>
                </a:lnTo>
                <a:cubicBezTo>
                  <a:pt x="185523" y="250031"/>
                  <a:pt x="190024" y="254532"/>
                  <a:pt x="190024" y="260033"/>
                </a:cubicBezTo>
                <a:cubicBezTo>
                  <a:pt x="190024" y="265533"/>
                  <a:pt x="185523" y="270034"/>
                  <a:pt x="180023" y="270034"/>
                </a:cubicBezTo>
                <a:lnTo>
                  <a:pt x="140017" y="270034"/>
                </a:lnTo>
                <a:cubicBezTo>
                  <a:pt x="134517" y="270034"/>
                  <a:pt x="130016" y="265533"/>
                  <a:pt x="130016" y="260033"/>
                </a:cubicBezTo>
                <a:cubicBezTo>
                  <a:pt x="130016" y="254532"/>
                  <a:pt x="134517" y="250031"/>
                  <a:pt x="140017" y="250031"/>
                </a:cubicBezTo>
              </a:path>
            </a:pathLst>
          </a:custGeom>
          <a:solidFill>
            <a:srgbClr val="1570EF"/>
          </a:solidFill>
          <a:ln/>
        </p:spPr>
        <p:txBody>
          <a:bodyPr wrap="square" lIns="90000" tIns="46800" rIns="90000" bIns="46800" rtlCol="0" anchor="ctr"/>
          <a:lstStyle/>
          <a:p>
            <a:pPr marL="0" indent="0">
              <a:buNone/>
            </a:pPr>
            <a:endParaRPr lang="en-US" dirty="0"/>
          </a:p>
        </p:txBody>
      </p:sp>
      <p:sp>
        <p:nvSpPr>
          <p:cNvPr id="13" name="Text 11"/>
          <p:cNvSpPr/>
          <p:nvPr/>
        </p:nvSpPr>
        <p:spPr>
          <a:xfrm>
            <a:off x="645055" y="4765457"/>
            <a:ext cx="2377440" cy="1371600"/>
          </a:xfrm>
          <a:custGeom>
            <a:avLst/>
            <a:gdLst/>
            <a:ahLst/>
            <a:cxnLst/>
            <a:rect l="l" t="t" r="r" b="b"/>
            <a:pathLst>
              <a:path w="2377440" h="1371600">
                <a:moveTo>
                  <a:pt x="0" y="1371600"/>
                </a:moveTo>
                <a:lnTo>
                  <a:pt x="0" y="0"/>
                </a:lnTo>
                <a:lnTo>
                  <a:pt x="2377440" y="0"/>
                </a:lnTo>
                <a:lnTo>
                  <a:pt x="2377440" y="1371600"/>
                </a:lnTo>
                <a:lnTo>
                  <a:pt x="0" y="1371600"/>
                </a:lnTo>
              </a:path>
            </a:pathLst>
          </a:custGeom>
          <a:noFill/>
          <a:ln/>
        </p:spPr>
        <p:txBody>
          <a:bodyPr wrap="square" lIns="0" tIns="0" rIns="0" bIns="0" rtlCol="0" anchor="t"/>
          <a:lstStyle/>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Conecta a los usuarios con farmacias autorizadas en su área.</a:t>
            </a:r>
            <a:endParaRPr lang="en-US" sz="1050" dirty="0"/>
          </a:p>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Facilita la compra de medicamentos sin desplazamientos largos.</a:t>
            </a:r>
            <a:endParaRPr lang="en-US" sz="1050" dirty="0"/>
          </a:p>
        </p:txBody>
      </p:sp>
      <p:sp>
        <p:nvSpPr>
          <p:cNvPr id="14" name="Text 12"/>
          <p:cNvSpPr/>
          <p:nvPr/>
        </p:nvSpPr>
        <p:spPr>
          <a:xfrm>
            <a:off x="645055" y="4316727"/>
            <a:ext cx="2377440" cy="365760"/>
          </a:xfrm>
          <a:custGeom>
            <a:avLst/>
            <a:gdLst/>
            <a:ahLst/>
            <a:cxnLst/>
            <a:rect l="l" t="t" r="r" b="b"/>
            <a:pathLst>
              <a:path w="2377440" h="365760">
                <a:moveTo>
                  <a:pt x="0" y="365760"/>
                </a:moveTo>
                <a:lnTo>
                  <a:pt x="0" y="0"/>
                </a:lnTo>
                <a:lnTo>
                  <a:pt x="2377440" y="0"/>
                </a:lnTo>
                <a:lnTo>
                  <a:pt x="2377440" y="365760"/>
                </a:lnTo>
                <a:lnTo>
                  <a:pt x="0" y="365760"/>
                </a:lnTo>
              </a:path>
            </a:pathLst>
          </a:custGeom>
          <a:noFill/>
          <a:ln/>
        </p:spPr>
        <p:txBody>
          <a:bodyPr wrap="square" lIns="0" tIns="0" rIns="0" bIns="0" rtlCol="0" anchor="t"/>
          <a:lstStyle/>
          <a:p>
            <a:pPr marL="0" indent="0" algn="l">
              <a:lnSpc>
                <a:spcPct val="90000"/>
              </a:lnSpc>
              <a:buNone/>
            </a:pPr>
            <a:r>
              <a:rPr lang="en-US" sz="1200" dirty="0">
                <a:solidFill>
                  <a:srgbClr val="000000"/>
                </a:solidFill>
                <a:latin typeface="Figtree SemiBold" pitchFamily="34" charset="0"/>
                <a:ea typeface="Figtree SemiBold" pitchFamily="34" charset="-122"/>
                <a:cs typeface="Figtree SemiBold" pitchFamily="34" charset="-120"/>
              </a:rPr>
              <a:t>Acceso a Farmacias Cercanas</a:t>
            </a:r>
            <a:endParaRPr lang="en-US" sz="1200" dirty="0"/>
          </a:p>
        </p:txBody>
      </p:sp>
      <p:sp>
        <p:nvSpPr>
          <p:cNvPr id="15" name="Text 13"/>
          <p:cNvSpPr/>
          <p:nvPr/>
        </p:nvSpPr>
        <p:spPr>
          <a:xfrm>
            <a:off x="645054" y="3885967"/>
            <a:ext cx="320040" cy="320040"/>
          </a:xfrm>
          <a:custGeom>
            <a:avLst/>
            <a:gdLst/>
            <a:ahLst/>
            <a:cxnLst/>
            <a:rect l="l" t="t" r="r" b="b"/>
            <a:pathLst>
              <a:path w="320040" h="320040">
                <a:moveTo>
                  <a:pt x="100013" y="90011"/>
                </a:moveTo>
                <a:cubicBezTo>
                  <a:pt x="100013" y="56870"/>
                  <a:pt x="126879" y="30004"/>
                  <a:pt x="160020" y="30004"/>
                </a:cubicBezTo>
                <a:cubicBezTo>
                  <a:pt x="193161" y="30004"/>
                  <a:pt x="220028" y="56870"/>
                  <a:pt x="220028" y="90011"/>
                </a:cubicBezTo>
                <a:cubicBezTo>
                  <a:pt x="220028" y="123152"/>
                  <a:pt x="193161" y="150019"/>
                  <a:pt x="160020" y="150019"/>
                </a:cubicBezTo>
                <a:cubicBezTo>
                  <a:pt x="126879" y="150019"/>
                  <a:pt x="100013" y="123152"/>
                  <a:pt x="100013" y="90011"/>
                </a:cubicBezTo>
                <a:moveTo>
                  <a:pt x="175022" y="178772"/>
                </a:moveTo>
                <a:cubicBezTo>
                  <a:pt x="217590" y="171646"/>
                  <a:pt x="250031" y="134579"/>
                  <a:pt x="250031" y="90011"/>
                </a:cubicBezTo>
                <a:cubicBezTo>
                  <a:pt x="250031" y="40318"/>
                  <a:pt x="209714" y="0"/>
                  <a:pt x="160020" y="0"/>
                </a:cubicBezTo>
                <a:cubicBezTo>
                  <a:pt x="110326" y="0"/>
                  <a:pt x="70009" y="40318"/>
                  <a:pt x="70009" y="90011"/>
                </a:cubicBezTo>
                <a:cubicBezTo>
                  <a:pt x="70009" y="134642"/>
                  <a:pt x="102450" y="171647"/>
                  <a:pt x="145018" y="178772"/>
                </a:cubicBezTo>
                <a:lnTo>
                  <a:pt x="145018" y="305038"/>
                </a:lnTo>
                <a:cubicBezTo>
                  <a:pt x="145018" y="313352"/>
                  <a:pt x="151706" y="320040"/>
                  <a:pt x="160020" y="320040"/>
                </a:cubicBezTo>
                <a:cubicBezTo>
                  <a:pt x="168334" y="320040"/>
                  <a:pt x="175022" y="313352"/>
                  <a:pt x="175022" y="305038"/>
                </a:cubicBezTo>
                <a:lnTo>
                  <a:pt x="175022" y="178772"/>
                </a:lnTo>
              </a:path>
            </a:pathLst>
          </a:custGeom>
          <a:solidFill>
            <a:srgbClr val="1570EF"/>
          </a:solidFill>
          <a:ln/>
        </p:spPr>
        <p:txBody>
          <a:bodyPr wrap="square" lIns="90000" tIns="46800" rIns="90000" bIns="46800" rtlCol="0" anchor="ctr"/>
          <a:lstStyle/>
          <a:p>
            <a:pPr marL="0" indent="0">
              <a:buNone/>
            </a:pPr>
            <a:endParaRPr lang="en-US" dirty="0"/>
          </a:p>
        </p:txBody>
      </p:sp>
      <p:sp>
        <p:nvSpPr>
          <p:cNvPr id="16" name="Text 14"/>
          <p:cNvSpPr/>
          <p:nvPr/>
        </p:nvSpPr>
        <p:spPr>
          <a:xfrm>
            <a:off x="6096000" y="2302178"/>
            <a:ext cx="2377440" cy="1371600"/>
          </a:xfrm>
          <a:custGeom>
            <a:avLst/>
            <a:gdLst/>
            <a:ahLst/>
            <a:cxnLst/>
            <a:rect l="l" t="t" r="r" b="b"/>
            <a:pathLst>
              <a:path w="2377440" h="1371600">
                <a:moveTo>
                  <a:pt x="0" y="1371600"/>
                </a:moveTo>
                <a:lnTo>
                  <a:pt x="0" y="0"/>
                </a:lnTo>
                <a:lnTo>
                  <a:pt x="2377440" y="0"/>
                </a:lnTo>
                <a:lnTo>
                  <a:pt x="2377440" y="1371600"/>
                </a:lnTo>
                <a:lnTo>
                  <a:pt x="0" y="1371600"/>
                </a:lnTo>
              </a:path>
            </a:pathLst>
          </a:custGeom>
          <a:noFill/>
          <a:ln/>
        </p:spPr>
        <p:txBody>
          <a:bodyPr wrap="square" lIns="0" tIns="0" rIns="0" bIns="0" rtlCol="0" anchor="t"/>
          <a:lstStyle/>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Los usuarios pueden optar por un servicio de reabastecimiento automático.</a:t>
            </a:r>
            <a:endParaRPr lang="en-US" sz="1050" dirty="0"/>
          </a:p>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Esto garantiza la disponibilidad continua de medicamentos esenciales.</a:t>
            </a:r>
            <a:endParaRPr lang="en-US" sz="1050" dirty="0"/>
          </a:p>
        </p:txBody>
      </p:sp>
      <p:sp>
        <p:nvSpPr>
          <p:cNvPr id="17" name="Text 15"/>
          <p:cNvSpPr/>
          <p:nvPr/>
        </p:nvSpPr>
        <p:spPr>
          <a:xfrm>
            <a:off x="6096000" y="1853448"/>
            <a:ext cx="2377440" cy="365760"/>
          </a:xfrm>
          <a:custGeom>
            <a:avLst/>
            <a:gdLst/>
            <a:ahLst/>
            <a:cxnLst/>
            <a:rect l="l" t="t" r="r" b="b"/>
            <a:pathLst>
              <a:path w="2377440" h="365760">
                <a:moveTo>
                  <a:pt x="0" y="365760"/>
                </a:moveTo>
                <a:lnTo>
                  <a:pt x="0" y="0"/>
                </a:lnTo>
                <a:lnTo>
                  <a:pt x="2377440" y="0"/>
                </a:lnTo>
                <a:lnTo>
                  <a:pt x="2377440" y="365760"/>
                </a:lnTo>
                <a:lnTo>
                  <a:pt x="0" y="365760"/>
                </a:lnTo>
              </a:path>
            </a:pathLst>
          </a:custGeom>
          <a:noFill/>
          <a:ln/>
        </p:spPr>
        <p:txBody>
          <a:bodyPr wrap="square" lIns="0" tIns="0" rIns="0" bIns="0" rtlCol="0" anchor="t"/>
          <a:lstStyle/>
          <a:p>
            <a:pPr marL="0" indent="0" algn="l">
              <a:lnSpc>
                <a:spcPct val="90000"/>
              </a:lnSpc>
              <a:buNone/>
            </a:pPr>
            <a:r>
              <a:rPr lang="en-US" sz="1200" dirty="0">
                <a:solidFill>
                  <a:srgbClr val="000000"/>
                </a:solidFill>
                <a:latin typeface="Figtree SemiBold" pitchFamily="34" charset="0"/>
                <a:ea typeface="Figtree SemiBold" pitchFamily="34" charset="-122"/>
                <a:cs typeface="Figtree SemiBold" pitchFamily="34" charset="-120"/>
              </a:rPr>
              <a:t>Reabastecimiento Automático</a:t>
            </a:r>
            <a:endParaRPr lang="en-US" sz="1200" dirty="0"/>
          </a:p>
        </p:txBody>
      </p:sp>
      <p:sp>
        <p:nvSpPr>
          <p:cNvPr id="18" name="Text 16"/>
          <p:cNvSpPr/>
          <p:nvPr/>
        </p:nvSpPr>
        <p:spPr>
          <a:xfrm>
            <a:off x="6096000" y="1414048"/>
            <a:ext cx="320040" cy="320040"/>
          </a:xfrm>
          <a:custGeom>
            <a:avLst/>
            <a:gdLst/>
            <a:ahLst/>
            <a:cxnLst/>
            <a:rect l="l" t="t" r="r" b="b"/>
            <a:pathLst>
              <a:path w="320040" h="320040">
                <a:moveTo>
                  <a:pt x="62230" y="62230"/>
                </a:moveTo>
                <a:cubicBezTo>
                  <a:pt x="81844" y="62230"/>
                  <a:pt x="97790" y="78176"/>
                  <a:pt x="97790" y="97790"/>
                </a:cubicBezTo>
                <a:lnTo>
                  <a:pt x="97790" y="160020"/>
                </a:lnTo>
                <a:lnTo>
                  <a:pt x="26670" y="160020"/>
                </a:lnTo>
                <a:lnTo>
                  <a:pt x="26670" y="97790"/>
                </a:lnTo>
                <a:cubicBezTo>
                  <a:pt x="26670" y="78176"/>
                  <a:pt x="42616" y="62230"/>
                  <a:pt x="62230" y="62230"/>
                </a:cubicBezTo>
                <a:lnTo>
                  <a:pt x="62230" y="62230"/>
                </a:lnTo>
                <a:moveTo>
                  <a:pt x="0" y="97790"/>
                </a:moveTo>
                <a:lnTo>
                  <a:pt x="0" y="222250"/>
                </a:lnTo>
                <a:cubicBezTo>
                  <a:pt x="0" y="256643"/>
                  <a:pt x="27837" y="284480"/>
                  <a:pt x="62230" y="284480"/>
                </a:cubicBezTo>
                <a:cubicBezTo>
                  <a:pt x="96623" y="284480"/>
                  <a:pt x="124460" y="256643"/>
                  <a:pt x="124460" y="222250"/>
                </a:cubicBezTo>
                <a:lnTo>
                  <a:pt x="124460" y="97790"/>
                </a:lnTo>
                <a:cubicBezTo>
                  <a:pt x="124460" y="63397"/>
                  <a:pt x="96623" y="35560"/>
                  <a:pt x="62230" y="35560"/>
                </a:cubicBezTo>
                <a:cubicBezTo>
                  <a:pt x="27837" y="35560"/>
                  <a:pt x="0" y="63397"/>
                  <a:pt x="0" y="97790"/>
                </a:cubicBezTo>
                <a:moveTo>
                  <a:pt x="231140" y="257810"/>
                </a:moveTo>
                <a:cubicBezTo>
                  <a:pt x="196747" y="257810"/>
                  <a:pt x="168910" y="229973"/>
                  <a:pt x="168910" y="195580"/>
                </a:cubicBezTo>
                <a:cubicBezTo>
                  <a:pt x="168910" y="183245"/>
                  <a:pt x="172522" y="171688"/>
                  <a:pt x="178745" y="162020"/>
                </a:cubicBezTo>
                <a:lnTo>
                  <a:pt x="264700" y="247976"/>
                </a:lnTo>
                <a:cubicBezTo>
                  <a:pt x="255032" y="254199"/>
                  <a:pt x="243475" y="257810"/>
                  <a:pt x="231140" y="257810"/>
                </a:cubicBezTo>
                <a:lnTo>
                  <a:pt x="231140" y="257810"/>
                </a:lnTo>
                <a:moveTo>
                  <a:pt x="197580" y="143185"/>
                </a:moveTo>
                <a:cubicBezTo>
                  <a:pt x="207248" y="136962"/>
                  <a:pt x="218805" y="133350"/>
                  <a:pt x="231140" y="133350"/>
                </a:cubicBezTo>
                <a:cubicBezTo>
                  <a:pt x="265533" y="133350"/>
                  <a:pt x="293370" y="161187"/>
                  <a:pt x="293370" y="195580"/>
                </a:cubicBezTo>
                <a:cubicBezTo>
                  <a:pt x="293370" y="207915"/>
                  <a:pt x="289758" y="219472"/>
                  <a:pt x="283535" y="229140"/>
                </a:cubicBezTo>
                <a:lnTo>
                  <a:pt x="197580" y="143185"/>
                </a:lnTo>
                <a:moveTo>
                  <a:pt x="231140" y="284480"/>
                </a:moveTo>
                <a:cubicBezTo>
                  <a:pt x="280238" y="284480"/>
                  <a:pt x="320040" y="244678"/>
                  <a:pt x="320040" y="195580"/>
                </a:cubicBezTo>
                <a:cubicBezTo>
                  <a:pt x="320040" y="146482"/>
                  <a:pt x="280238" y="106680"/>
                  <a:pt x="231140" y="106680"/>
                </a:cubicBezTo>
                <a:cubicBezTo>
                  <a:pt x="182042" y="106680"/>
                  <a:pt x="142240" y="146482"/>
                  <a:pt x="142240" y="195580"/>
                </a:cubicBezTo>
                <a:cubicBezTo>
                  <a:pt x="142240" y="244678"/>
                  <a:pt x="182042" y="284480"/>
                  <a:pt x="231140" y="284480"/>
                </a:cubicBezTo>
              </a:path>
            </a:pathLst>
          </a:custGeom>
          <a:solidFill>
            <a:srgbClr val="1570EF"/>
          </a:solidFill>
          <a:ln/>
        </p:spPr>
        <p:txBody>
          <a:bodyPr wrap="square" lIns="90000" tIns="46800" rIns="90000" bIns="46800" rtlCol="0" anchor="ctr"/>
          <a:lstStyle/>
          <a:p>
            <a:pPr marL="0" indent="0">
              <a:buNone/>
            </a:pPr>
            <a:endParaRPr lang="en-US" dirty="0"/>
          </a:p>
        </p:txBody>
      </p:sp>
      <p:sp>
        <p:nvSpPr>
          <p:cNvPr id="19" name="Text 17"/>
          <p:cNvSpPr/>
          <p:nvPr/>
        </p:nvSpPr>
        <p:spPr>
          <a:xfrm>
            <a:off x="3373135" y="2302178"/>
            <a:ext cx="2377440" cy="1371600"/>
          </a:xfrm>
          <a:custGeom>
            <a:avLst/>
            <a:gdLst/>
            <a:ahLst/>
            <a:cxnLst/>
            <a:rect l="l" t="t" r="r" b="b"/>
            <a:pathLst>
              <a:path w="2377440" h="1371600">
                <a:moveTo>
                  <a:pt x="0" y="1371600"/>
                </a:moveTo>
                <a:lnTo>
                  <a:pt x="0" y="0"/>
                </a:lnTo>
                <a:lnTo>
                  <a:pt x="2377440" y="0"/>
                </a:lnTo>
                <a:lnTo>
                  <a:pt x="2377440" y="1371600"/>
                </a:lnTo>
                <a:lnTo>
                  <a:pt x="0" y="1371600"/>
                </a:lnTo>
              </a:path>
            </a:pathLst>
          </a:custGeom>
          <a:noFill/>
          <a:ln/>
        </p:spPr>
        <p:txBody>
          <a:bodyPr wrap="square" lIns="0" tIns="0" rIns="0" bIns="0" rtlCol="0" anchor="t"/>
          <a:lstStyle/>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Ofrece opciones de entrega a domicilio en tiempos reducidos.</a:t>
            </a:r>
            <a:endParaRPr lang="en-US" sz="1050" dirty="0"/>
          </a:p>
          <a:p>
            <a:pPr marL="0" indent="0" algn="l">
              <a:lnSpc>
                <a:spcPct val="100000"/>
              </a:lnSpc>
              <a:spcBef>
                <a:spcPts val="1200"/>
              </a:spcBef>
              <a:buNone/>
            </a:pPr>
            <a:r>
              <a:rPr lang="en-US" sz="1050" dirty="0">
                <a:solidFill>
                  <a:srgbClr val="000000"/>
                </a:solidFill>
                <a:latin typeface="Figtree" pitchFamily="34" charset="0"/>
                <a:ea typeface="Figtree" pitchFamily="34" charset="-122"/>
                <a:cs typeface="Figtree" pitchFamily="34" charset="-120"/>
              </a:rPr>
              <a:t>Asegura que los productos lleguen de manera eficiente.</a:t>
            </a:r>
            <a:endParaRPr lang="en-US" sz="1050" dirty="0"/>
          </a:p>
        </p:txBody>
      </p:sp>
      <p:sp>
        <p:nvSpPr>
          <p:cNvPr id="20" name="Text 18"/>
          <p:cNvSpPr/>
          <p:nvPr/>
        </p:nvSpPr>
        <p:spPr>
          <a:xfrm>
            <a:off x="3373135" y="1853448"/>
            <a:ext cx="2377440" cy="365760"/>
          </a:xfrm>
          <a:custGeom>
            <a:avLst/>
            <a:gdLst/>
            <a:ahLst/>
            <a:cxnLst/>
            <a:rect l="l" t="t" r="r" b="b"/>
            <a:pathLst>
              <a:path w="2377440" h="365760">
                <a:moveTo>
                  <a:pt x="0" y="365760"/>
                </a:moveTo>
                <a:lnTo>
                  <a:pt x="0" y="0"/>
                </a:lnTo>
                <a:lnTo>
                  <a:pt x="2377440" y="0"/>
                </a:lnTo>
                <a:lnTo>
                  <a:pt x="2377440" y="365760"/>
                </a:lnTo>
                <a:lnTo>
                  <a:pt x="0" y="365760"/>
                </a:lnTo>
              </a:path>
            </a:pathLst>
          </a:custGeom>
          <a:noFill/>
          <a:ln/>
        </p:spPr>
        <p:txBody>
          <a:bodyPr wrap="square" lIns="0" tIns="0" rIns="0" bIns="0" rtlCol="0" anchor="t"/>
          <a:lstStyle/>
          <a:p>
            <a:pPr marL="0" indent="0" algn="l">
              <a:lnSpc>
                <a:spcPct val="90000"/>
              </a:lnSpc>
              <a:buNone/>
            </a:pPr>
            <a:r>
              <a:rPr lang="en-US" sz="1200" dirty="0">
                <a:solidFill>
                  <a:srgbClr val="000000"/>
                </a:solidFill>
                <a:latin typeface="Figtree SemiBold" pitchFamily="34" charset="0"/>
                <a:ea typeface="Figtree SemiBold" pitchFamily="34" charset="-122"/>
                <a:cs typeface="Figtree SemiBold" pitchFamily="34" charset="-120"/>
              </a:rPr>
              <a:t>Entrega Rápida</a:t>
            </a:r>
            <a:endParaRPr lang="en-US" sz="1200" dirty="0"/>
          </a:p>
        </p:txBody>
      </p:sp>
      <p:sp>
        <p:nvSpPr>
          <p:cNvPr id="21" name="Text 19"/>
          <p:cNvSpPr/>
          <p:nvPr/>
        </p:nvSpPr>
        <p:spPr>
          <a:xfrm>
            <a:off x="3373135" y="1414048"/>
            <a:ext cx="320040" cy="320040"/>
          </a:xfrm>
          <a:custGeom>
            <a:avLst/>
            <a:gdLst/>
            <a:ahLst/>
            <a:cxnLst/>
            <a:rect l="l" t="t" r="r" b="b"/>
            <a:pathLst>
              <a:path w="320040" h="320040">
                <a:moveTo>
                  <a:pt x="290036" y="160020"/>
                </a:moveTo>
                <a:cubicBezTo>
                  <a:pt x="290036" y="231826"/>
                  <a:pt x="231826" y="290036"/>
                  <a:pt x="160020" y="290036"/>
                </a:cubicBezTo>
                <a:cubicBezTo>
                  <a:pt x="88214" y="290036"/>
                  <a:pt x="30004" y="231826"/>
                  <a:pt x="30004" y="160020"/>
                </a:cubicBezTo>
                <a:cubicBezTo>
                  <a:pt x="30004" y="88214"/>
                  <a:pt x="88214" y="30004"/>
                  <a:pt x="160020" y="30004"/>
                </a:cubicBezTo>
                <a:cubicBezTo>
                  <a:pt x="231826" y="30004"/>
                  <a:pt x="290036" y="88214"/>
                  <a:pt x="290036" y="160020"/>
                </a:cubicBezTo>
                <a:lnTo>
                  <a:pt x="290036" y="160020"/>
                </a:lnTo>
                <a:moveTo>
                  <a:pt x="0" y="160020"/>
                </a:moveTo>
                <a:cubicBezTo>
                  <a:pt x="0" y="248397"/>
                  <a:pt x="71643" y="320040"/>
                  <a:pt x="160020" y="320040"/>
                </a:cubicBezTo>
                <a:cubicBezTo>
                  <a:pt x="248397" y="320040"/>
                  <a:pt x="320040" y="248397"/>
                  <a:pt x="320040" y="160020"/>
                </a:cubicBezTo>
                <a:cubicBezTo>
                  <a:pt x="320040" y="71643"/>
                  <a:pt x="248397" y="0"/>
                  <a:pt x="160020" y="0"/>
                </a:cubicBezTo>
                <a:cubicBezTo>
                  <a:pt x="71643" y="0"/>
                  <a:pt x="0" y="71643"/>
                  <a:pt x="0" y="160020"/>
                </a:cubicBezTo>
                <a:moveTo>
                  <a:pt x="145018" y="75009"/>
                </a:moveTo>
                <a:lnTo>
                  <a:pt x="145018" y="160020"/>
                </a:lnTo>
                <a:cubicBezTo>
                  <a:pt x="145018" y="165021"/>
                  <a:pt x="147518" y="169709"/>
                  <a:pt x="151706" y="172522"/>
                </a:cubicBezTo>
                <a:lnTo>
                  <a:pt x="211714" y="212527"/>
                </a:lnTo>
                <a:cubicBezTo>
                  <a:pt x="218590" y="217152"/>
                  <a:pt x="227904" y="215277"/>
                  <a:pt x="232529" y="208339"/>
                </a:cubicBezTo>
                <a:cubicBezTo>
                  <a:pt x="237155" y="201400"/>
                  <a:pt x="235279" y="192149"/>
                  <a:pt x="228341" y="187523"/>
                </a:cubicBezTo>
                <a:lnTo>
                  <a:pt x="175022" y="152019"/>
                </a:lnTo>
                <a:lnTo>
                  <a:pt x="175022" y="75009"/>
                </a:lnTo>
                <a:cubicBezTo>
                  <a:pt x="175022" y="66696"/>
                  <a:pt x="168334" y="60008"/>
                  <a:pt x="160020" y="60008"/>
                </a:cubicBezTo>
                <a:cubicBezTo>
                  <a:pt x="151706" y="60008"/>
                  <a:pt x="145018" y="66696"/>
                  <a:pt x="145018" y="75009"/>
                </a:cubicBezTo>
                <a:lnTo>
                  <a:pt x="145018" y="75009"/>
                </a:lnTo>
              </a:path>
            </a:pathLst>
          </a:custGeom>
          <a:solidFill>
            <a:srgbClr val="1570EF"/>
          </a:solidFill>
          <a:ln/>
        </p:spPr>
        <p:txBody>
          <a:bodyPr wrap="square" lIns="90000" tIns="46800" rIns="90000" bIns="46800" rtlCol="0" anchor="ctr"/>
          <a:lstStyle/>
          <a:p>
            <a:pPr marL="0" indent="0">
              <a:buNone/>
            </a:pPr>
            <a:endParaRPr lang="en-US" dirty="0"/>
          </a:p>
        </p:txBody>
      </p:sp>
      <p:sp>
        <p:nvSpPr>
          <p:cNvPr id="22" name="Text 20"/>
          <p:cNvSpPr/>
          <p:nvPr/>
        </p:nvSpPr>
        <p:spPr>
          <a:xfrm>
            <a:off x="645055" y="2302178"/>
            <a:ext cx="2377440" cy="1371600"/>
          </a:xfrm>
          <a:custGeom>
            <a:avLst/>
            <a:gdLst/>
            <a:ahLst/>
            <a:cxnLst/>
            <a:rect l="l" t="t" r="r" b="b"/>
            <a:pathLst>
              <a:path w="2377440" h="1371600">
                <a:moveTo>
                  <a:pt x="0" y="1371600"/>
                </a:moveTo>
                <a:lnTo>
                  <a:pt x="0" y="0"/>
                </a:lnTo>
                <a:lnTo>
                  <a:pt x="2377440" y="0"/>
                </a:lnTo>
                <a:lnTo>
                  <a:pt x="2377440" y="1371600"/>
                </a:lnTo>
                <a:lnTo>
                  <a:pt x="0" y="1371600"/>
                </a:lnTo>
              </a:path>
            </a:pathLst>
          </a:custGeom>
          <a:noFill/>
          <a:ln/>
        </p:spPr>
        <p:txBody>
          <a:bodyPr wrap="square" lIns="0" tIns="0" rIns="0" bIns="0" rtlCol="0" anchor="t"/>
          <a:lstStyle/>
          <a:p>
            <a:pPr marL="0" indent="0" algn="l">
              <a:lnSpc>
                <a:spcPct val="100000"/>
              </a:lnSpc>
              <a:spcBef>
                <a:spcPts val="1200"/>
              </a:spcBef>
              <a:buNone/>
            </a:pPr>
            <a:r>
              <a:rPr lang="es-ES_tradnl" sz="1050">
                <a:solidFill>
                  <a:srgbClr val="000000"/>
                </a:solidFill>
                <a:latin typeface="Figtree" pitchFamily="34" charset="0"/>
                <a:ea typeface="Figtree" pitchFamily="34" charset="-122"/>
                <a:cs typeface="Figtree" pitchFamily="34" charset="-120"/>
              </a:rPr>
              <a:t>Permite a los usuarios ver precios y disponibilidad de medicamentos en tiempo real de diferentes farmacias.</a:t>
            </a:r>
            <a:endParaRPr lang="es-ES_tradnl" sz="1050"/>
          </a:p>
          <a:p>
            <a:pPr marL="0" indent="0" algn="l">
              <a:lnSpc>
                <a:spcPct val="100000"/>
              </a:lnSpc>
              <a:spcBef>
                <a:spcPts val="1200"/>
              </a:spcBef>
              <a:buNone/>
            </a:pPr>
            <a:r>
              <a:rPr lang="es-ES_tradnl" sz="1050">
                <a:solidFill>
                  <a:srgbClr val="000000"/>
                </a:solidFill>
                <a:latin typeface="Figtree" pitchFamily="34" charset="0"/>
                <a:ea typeface="Figtree" pitchFamily="34" charset="-122"/>
                <a:cs typeface="Figtree" pitchFamily="34" charset="-120"/>
              </a:rPr>
              <a:t>Facilita la elección de la opción más económica.</a:t>
            </a:r>
            <a:endParaRPr lang="es-ES_tradnl" sz="1050"/>
          </a:p>
        </p:txBody>
      </p:sp>
      <p:sp>
        <p:nvSpPr>
          <p:cNvPr id="23" name="Text 21"/>
          <p:cNvSpPr/>
          <p:nvPr/>
        </p:nvSpPr>
        <p:spPr>
          <a:xfrm>
            <a:off x="645055" y="1853448"/>
            <a:ext cx="2377440" cy="365760"/>
          </a:xfrm>
          <a:custGeom>
            <a:avLst/>
            <a:gdLst/>
            <a:ahLst/>
            <a:cxnLst/>
            <a:rect l="l" t="t" r="r" b="b"/>
            <a:pathLst>
              <a:path w="2377440" h="365760">
                <a:moveTo>
                  <a:pt x="0" y="365760"/>
                </a:moveTo>
                <a:lnTo>
                  <a:pt x="0" y="0"/>
                </a:lnTo>
                <a:lnTo>
                  <a:pt x="2377440" y="0"/>
                </a:lnTo>
                <a:lnTo>
                  <a:pt x="2377440" y="365760"/>
                </a:lnTo>
                <a:lnTo>
                  <a:pt x="0" y="365760"/>
                </a:lnTo>
              </a:path>
            </a:pathLst>
          </a:custGeom>
          <a:noFill/>
          <a:ln/>
        </p:spPr>
        <p:txBody>
          <a:bodyPr wrap="square" lIns="0" tIns="0" rIns="0" bIns="0" rtlCol="0" anchor="t"/>
          <a:lstStyle/>
          <a:p>
            <a:pPr marL="0" indent="0" algn="l">
              <a:lnSpc>
                <a:spcPct val="90000"/>
              </a:lnSpc>
              <a:buNone/>
            </a:pPr>
            <a:r>
              <a:rPr lang="es-ES_tradnl" sz="1200">
                <a:solidFill>
                  <a:srgbClr val="000000"/>
                </a:solidFill>
                <a:latin typeface="Figtree SemiBold" pitchFamily="34" charset="0"/>
                <a:ea typeface="Figtree SemiBold" pitchFamily="34" charset="-122"/>
              </a:rPr>
              <a:t>Validación de precios y disponibilidad.</a:t>
            </a:r>
            <a:endParaRPr lang="es-ES_tradnl" sz="1200"/>
          </a:p>
        </p:txBody>
      </p:sp>
      <p:sp>
        <p:nvSpPr>
          <p:cNvPr id="24" name="Text 22"/>
          <p:cNvSpPr/>
          <p:nvPr/>
        </p:nvSpPr>
        <p:spPr>
          <a:xfrm>
            <a:off x="645054" y="1414048"/>
            <a:ext cx="320040" cy="320040"/>
          </a:xfrm>
          <a:custGeom>
            <a:avLst/>
            <a:gdLst/>
            <a:ahLst/>
            <a:cxnLst/>
            <a:rect l="l" t="t" r="r" b="b"/>
            <a:pathLst>
              <a:path w="320040" h="320040">
                <a:moveTo>
                  <a:pt x="64758" y="3626"/>
                </a:moveTo>
                <a:cubicBezTo>
                  <a:pt x="60320" y="-187"/>
                  <a:pt x="54069" y="-1063"/>
                  <a:pt x="48756" y="1375"/>
                </a:cubicBezTo>
                <a:cubicBezTo>
                  <a:pt x="43443" y="3813"/>
                  <a:pt x="40005" y="9126"/>
                  <a:pt x="40005" y="15002"/>
                </a:cubicBezTo>
                <a:lnTo>
                  <a:pt x="40005" y="305038"/>
                </a:lnTo>
                <a:cubicBezTo>
                  <a:pt x="40005" y="310914"/>
                  <a:pt x="43443" y="316227"/>
                  <a:pt x="48756" y="318665"/>
                </a:cubicBezTo>
                <a:cubicBezTo>
                  <a:pt x="54069" y="321103"/>
                  <a:pt x="60320" y="320228"/>
                  <a:pt x="64758" y="316415"/>
                </a:cubicBezTo>
                <a:lnTo>
                  <a:pt x="90011" y="294787"/>
                </a:lnTo>
                <a:lnTo>
                  <a:pt x="115264" y="316415"/>
                </a:lnTo>
                <a:cubicBezTo>
                  <a:pt x="120890" y="321228"/>
                  <a:pt x="129204" y="321228"/>
                  <a:pt x="134767" y="316415"/>
                </a:cubicBezTo>
                <a:lnTo>
                  <a:pt x="160020" y="294787"/>
                </a:lnTo>
                <a:lnTo>
                  <a:pt x="185273" y="316415"/>
                </a:lnTo>
                <a:cubicBezTo>
                  <a:pt x="190899" y="321228"/>
                  <a:pt x="199212" y="321228"/>
                  <a:pt x="204776" y="316415"/>
                </a:cubicBezTo>
                <a:lnTo>
                  <a:pt x="230029" y="294787"/>
                </a:lnTo>
                <a:lnTo>
                  <a:pt x="255282" y="316415"/>
                </a:lnTo>
                <a:cubicBezTo>
                  <a:pt x="259720" y="320228"/>
                  <a:pt x="265971" y="321103"/>
                  <a:pt x="271284" y="318665"/>
                </a:cubicBezTo>
                <a:cubicBezTo>
                  <a:pt x="276597" y="316227"/>
                  <a:pt x="280035" y="310914"/>
                  <a:pt x="280035" y="305038"/>
                </a:cubicBezTo>
                <a:lnTo>
                  <a:pt x="280035" y="15002"/>
                </a:lnTo>
                <a:cubicBezTo>
                  <a:pt x="280035" y="9126"/>
                  <a:pt x="276597" y="3813"/>
                  <a:pt x="271284" y="1375"/>
                </a:cubicBezTo>
                <a:cubicBezTo>
                  <a:pt x="265971" y="-1063"/>
                  <a:pt x="259720" y="-188"/>
                  <a:pt x="255282" y="3625"/>
                </a:cubicBezTo>
                <a:lnTo>
                  <a:pt x="230029" y="25253"/>
                </a:lnTo>
                <a:lnTo>
                  <a:pt x="204776" y="3625"/>
                </a:lnTo>
                <a:cubicBezTo>
                  <a:pt x="199150" y="-1188"/>
                  <a:pt x="190836" y="-1188"/>
                  <a:pt x="185273" y="3625"/>
                </a:cubicBezTo>
                <a:lnTo>
                  <a:pt x="160020" y="25253"/>
                </a:lnTo>
                <a:lnTo>
                  <a:pt x="134767" y="3625"/>
                </a:lnTo>
                <a:cubicBezTo>
                  <a:pt x="129141" y="-1188"/>
                  <a:pt x="120828" y="-1188"/>
                  <a:pt x="115264" y="3625"/>
                </a:cubicBezTo>
                <a:lnTo>
                  <a:pt x="90011" y="25253"/>
                </a:lnTo>
                <a:lnTo>
                  <a:pt x="64758" y="3626"/>
                </a:lnTo>
                <a:moveTo>
                  <a:pt x="70009" y="272409"/>
                </a:moveTo>
                <a:lnTo>
                  <a:pt x="70009" y="47631"/>
                </a:lnTo>
                <a:lnTo>
                  <a:pt x="80260" y="56382"/>
                </a:lnTo>
                <a:cubicBezTo>
                  <a:pt x="85886" y="61195"/>
                  <a:pt x="94199" y="61195"/>
                  <a:pt x="99762" y="56382"/>
                </a:cubicBezTo>
                <a:lnTo>
                  <a:pt x="125016" y="34754"/>
                </a:lnTo>
                <a:lnTo>
                  <a:pt x="150269" y="56382"/>
                </a:lnTo>
                <a:cubicBezTo>
                  <a:pt x="155895" y="61195"/>
                  <a:pt x="164208" y="61195"/>
                  <a:pt x="169771" y="56382"/>
                </a:cubicBezTo>
                <a:lnTo>
                  <a:pt x="195024" y="34754"/>
                </a:lnTo>
                <a:lnTo>
                  <a:pt x="220278" y="56382"/>
                </a:lnTo>
                <a:cubicBezTo>
                  <a:pt x="225903" y="61195"/>
                  <a:pt x="234217" y="61195"/>
                  <a:pt x="239780" y="56382"/>
                </a:cubicBezTo>
                <a:lnTo>
                  <a:pt x="250031" y="47631"/>
                </a:lnTo>
                <a:lnTo>
                  <a:pt x="250031" y="272409"/>
                </a:lnTo>
                <a:lnTo>
                  <a:pt x="239780" y="263658"/>
                </a:lnTo>
                <a:cubicBezTo>
                  <a:pt x="234154" y="258845"/>
                  <a:pt x="225841" y="258845"/>
                  <a:pt x="220278" y="263658"/>
                </a:cubicBezTo>
                <a:lnTo>
                  <a:pt x="195024" y="285286"/>
                </a:lnTo>
                <a:lnTo>
                  <a:pt x="169771" y="263658"/>
                </a:lnTo>
                <a:cubicBezTo>
                  <a:pt x="164146" y="258845"/>
                  <a:pt x="155832" y="258845"/>
                  <a:pt x="150269" y="263658"/>
                </a:cubicBezTo>
                <a:lnTo>
                  <a:pt x="125016" y="285286"/>
                </a:lnTo>
                <a:lnTo>
                  <a:pt x="99762" y="263658"/>
                </a:lnTo>
                <a:cubicBezTo>
                  <a:pt x="94137" y="258845"/>
                  <a:pt x="85823" y="258845"/>
                  <a:pt x="80260" y="263658"/>
                </a:cubicBezTo>
                <a:lnTo>
                  <a:pt x="70009" y="272409"/>
                </a:lnTo>
                <a:moveTo>
                  <a:pt x="115014" y="90011"/>
                </a:moveTo>
                <a:cubicBezTo>
                  <a:pt x="106701" y="90011"/>
                  <a:pt x="100013" y="96700"/>
                  <a:pt x="100013" y="105013"/>
                </a:cubicBezTo>
                <a:cubicBezTo>
                  <a:pt x="100013" y="113327"/>
                  <a:pt x="106701" y="120015"/>
                  <a:pt x="115014" y="120015"/>
                </a:cubicBezTo>
                <a:lnTo>
                  <a:pt x="205026" y="120015"/>
                </a:lnTo>
                <a:cubicBezTo>
                  <a:pt x="213339" y="120015"/>
                  <a:pt x="220027" y="113327"/>
                  <a:pt x="220027" y="105013"/>
                </a:cubicBezTo>
                <a:cubicBezTo>
                  <a:pt x="220027" y="96700"/>
                  <a:pt x="213339" y="90011"/>
                  <a:pt x="205026" y="90011"/>
                </a:cubicBezTo>
                <a:lnTo>
                  <a:pt x="115014" y="90011"/>
                </a:lnTo>
                <a:moveTo>
                  <a:pt x="115014" y="200025"/>
                </a:moveTo>
                <a:cubicBezTo>
                  <a:pt x="106701" y="200025"/>
                  <a:pt x="100013" y="206713"/>
                  <a:pt x="100013" y="215027"/>
                </a:cubicBezTo>
                <a:cubicBezTo>
                  <a:pt x="100013" y="223340"/>
                  <a:pt x="106701" y="230029"/>
                  <a:pt x="115014" y="230029"/>
                </a:cubicBezTo>
                <a:lnTo>
                  <a:pt x="205026" y="230029"/>
                </a:lnTo>
                <a:cubicBezTo>
                  <a:pt x="213339" y="230029"/>
                  <a:pt x="220027" y="223340"/>
                  <a:pt x="220027" y="215027"/>
                </a:cubicBezTo>
                <a:cubicBezTo>
                  <a:pt x="220027" y="206713"/>
                  <a:pt x="213339" y="200025"/>
                  <a:pt x="205026" y="200025"/>
                </a:cubicBezTo>
                <a:lnTo>
                  <a:pt x="115014" y="200025"/>
                </a:lnTo>
                <a:moveTo>
                  <a:pt x="100013" y="160020"/>
                </a:moveTo>
                <a:cubicBezTo>
                  <a:pt x="100013" y="168334"/>
                  <a:pt x="106701" y="175022"/>
                  <a:pt x="115014" y="175022"/>
                </a:cubicBezTo>
                <a:lnTo>
                  <a:pt x="205026" y="175022"/>
                </a:lnTo>
                <a:cubicBezTo>
                  <a:pt x="213339" y="175022"/>
                  <a:pt x="220027" y="168334"/>
                  <a:pt x="220027" y="160020"/>
                </a:cubicBezTo>
                <a:cubicBezTo>
                  <a:pt x="220027" y="151706"/>
                  <a:pt x="213339" y="145018"/>
                  <a:pt x="205026" y="145018"/>
                </a:cubicBezTo>
                <a:lnTo>
                  <a:pt x="115014" y="145018"/>
                </a:lnTo>
                <a:cubicBezTo>
                  <a:pt x="106701" y="145018"/>
                  <a:pt x="100013" y="151706"/>
                  <a:pt x="100013" y="160020"/>
                </a:cubicBezTo>
              </a:path>
            </a:pathLst>
          </a:custGeom>
          <a:solidFill>
            <a:srgbClr val="1570EF"/>
          </a:solidFill>
          <a:ln/>
        </p:spPr>
        <p:txBody>
          <a:bodyPr wrap="square" lIns="90000" tIns="46800" rIns="90000" bIns="46800" rtlCol="0" anchor="ctr"/>
          <a:lstStyle/>
          <a:p>
            <a:pPr marL="0" indent="0">
              <a:buNone/>
            </a:pPr>
            <a:endParaRPr lang="en-US" dirty="0"/>
          </a:p>
        </p:txBody>
      </p:sp>
      <p:sp>
        <p:nvSpPr>
          <p:cNvPr id="25" name="Text 23"/>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27" name="Text 2">
            <a:extLst>
              <a:ext uri="{FF2B5EF4-FFF2-40B4-BE49-F238E27FC236}">
                <a16:creationId xmlns:a16="http://schemas.microsoft.com/office/drawing/2014/main" id="{02F2F922-62FB-898B-C30E-A8E3FC21E9C7}"/>
              </a:ext>
            </a:extLst>
          </p:cNvPr>
          <p:cNvSpPr/>
          <p:nvPr/>
        </p:nvSpPr>
        <p:spPr>
          <a:xfrm>
            <a:off x="8991600" y="14358"/>
            <a:ext cx="3252031" cy="6858000"/>
          </a:xfrm>
          <a:custGeom>
            <a:avLst/>
            <a:gdLst/>
            <a:ahLst/>
            <a:cxnLst/>
            <a:rect l="l" t="t" r="r" b="b"/>
            <a:pathLst>
              <a:path w="12192000" h="6858000">
                <a:moveTo>
                  <a:pt x="0" y="6858000"/>
                </a:moveTo>
                <a:lnTo>
                  <a:pt x="0" y="0"/>
                </a:lnTo>
                <a:lnTo>
                  <a:pt x="12192000" y="0"/>
                </a:lnTo>
                <a:lnTo>
                  <a:pt x="12192000" y="6858000"/>
                </a:lnTo>
                <a:lnTo>
                  <a:pt x="0" y="6858000"/>
                </a:lnTo>
              </a:path>
            </a:pathLst>
          </a:custGeom>
          <a:solidFill>
            <a:srgbClr val="000000">
              <a:alpha val="50000"/>
            </a:srgbClr>
          </a:solidFill>
          <a:ln/>
        </p:spPr>
        <p:txBody>
          <a:bodyPr wrap="square" lIns="0" tIns="0" rIns="0" bIns="0" rtlCol="0" anchor="ctr"/>
          <a:lstStyle/>
          <a:p>
            <a:pPr marL="0" indent="0">
              <a:buNone/>
            </a:pPr>
            <a:endParaRPr lang="en-US" dirty="0"/>
          </a:p>
        </p:txBody>
      </p:sp>
      <p:pic>
        <p:nvPicPr>
          <p:cNvPr id="26" name="Picture 25">
            <a:extLst>
              <a:ext uri="{FF2B5EF4-FFF2-40B4-BE49-F238E27FC236}">
                <a16:creationId xmlns:a16="http://schemas.microsoft.com/office/drawing/2014/main" id="{D982A784-3EA8-5727-1502-C852BF2CCF58}"/>
              </a:ext>
            </a:extLst>
          </p:cNvPr>
          <p:cNvPicPr>
            <a:picLocks noChangeAspect="1"/>
          </p:cNvPicPr>
          <p:nvPr/>
        </p:nvPicPr>
        <p:blipFill rotWithShape="1">
          <a:blip r:embed="rId5"/>
          <a:srcRect l="2478" r="13767" b="28840"/>
          <a:stretch/>
        </p:blipFill>
        <p:spPr>
          <a:xfrm rot="16200000">
            <a:off x="10595967" y="5210336"/>
            <a:ext cx="1781626" cy="1513702"/>
          </a:xfrm>
          <a:prstGeom prst="rect">
            <a:avLst/>
          </a:prstGeom>
        </p:spPr>
      </p:pic>
      <p:sp>
        <p:nvSpPr>
          <p:cNvPr id="30" name="Text 18">
            <a:extLst>
              <a:ext uri="{FF2B5EF4-FFF2-40B4-BE49-F238E27FC236}">
                <a16:creationId xmlns:a16="http://schemas.microsoft.com/office/drawing/2014/main" id="{229BA099-535E-B746-8DBA-DE2939DB81A6}"/>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31" name="Text 20">
            <a:extLst>
              <a:ext uri="{FF2B5EF4-FFF2-40B4-BE49-F238E27FC236}">
                <a16:creationId xmlns:a16="http://schemas.microsoft.com/office/drawing/2014/main" id="{29C803D6-D14B-0754-92FF-DE8620B79817}"/>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6</a:t>
            </a:r>
            <a:endParaRPr lang="en-US" sz="1600" dirty="0"/>
          </a:p>
        </p:txBody>
      </p:sp>
      <p:pic>
        <p:nvPicPr>
          <p:cNvPr id="7" name="Picture 6">
            <a:extLst>
              <a:ext uri="{FF2B5EF4-FFF2-40B4-BE49-F238E27FC236}">
                <a16:creationId xmlns:a16="http://schemas.microsoft.com/office/drawing/2014/main" id="{0DBA3BCA-6ADA-2F74-E48B-A0C1E14D2AFB}"/>
              </a:ext>
            </a:extLst>
          </p:cNvPr>
          <p:cNvPicPr>
            <a:picLocks noChangeAspect="1"/>
          </p:cNvPicPr>
          <p:nvPr/>
        </p:nvPicPr>
        <p:blipFill rotWithShape="1">
          <a:blip r:embed="rId6"/>
          <a:srcRect t="13925" b="16284"/>
          <a:stretch/>
        </p:blipFill>
        <p:spPr>
          <a:xfrm>
            <a:off x="5953062" y="1410441"/>
            <a:ext cx="605915" cy="422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0080" y="1164617"/>
            <a:ext cx="10874394" cy="10672"/>
          </a:xfrm>
          <a:custGeom>
            <a:avLst/>
            <a:gdLst/>
            <a:ahLst/>
            <a:cxnLst/>
            <a:rect l="l" t="t" r="r" b="b"/>
            <a:pathLst>
              <a:path w="10874394" h="10672">
                <a:moveTo>
                  <a:pt x="0" y="0"/>
                </a:moveTo>
                <a:lnTo>
                  <a:pt x="10874394"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dirty="0"/>
          </a:p>
        </p:txBody>
      </p:sp>
      <p:sp>
        <p:nvSpPr>
          <p:cNvPr id="3" name="Text 1"/>
          <p:cNvSpPr/>
          <p:nvPr/>
        </p:nvSpPr>
        <p:spPr>
          <a:xfrm>
            <a:off x="640079" y="1"/>
            <a:ext cx="10908453" cy="1034799"/>
          </a:xfrm>
          <a:custGeom>
            <a:avLst/>
            <a:gdLst/>
            <a:ahLst/>
            <a:cxnLst/>
            <a:rect l="l" t="t" r="r" b="b"/>
            <a:pathLst>
              <a:path w="10908453" h="1034799">
                <a:moveTo>
                  <a:pt x="0" y="1034799"/>
                </a:moveTo>
                <a:lnTo>
                  <a:pt x="0" y="0"/>
                </a:lnTo>
                <a:lnTo>
                  <a:pt x="10908453" y="0"/>
                </a:lnTo>
                <a:lnTo>
                  <a:pt x="10908453"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Ciclo operativo de Farmacity</a:t>
            </a:r>
            <a:endParaRPr lang="es-ES_tradnl" sz="2400" dirty="0"/>
          </a:p>
        </p:txBody>
      </p:sp>
      <p:sp>
        <p:nvSpPr>
          <p:cNvPr id="7" name="Text 5"/>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8" name="Text 6"/>
          <p:cNvSpPr/>
          <p:nvPr/>
        </p:nvSpPr>
        <p:spPr>
          <a:xfrm>
            <a:off x="9439219" y="1495991"/>
            <a:ext cx="1997343" cy="1937297"/>
          </a:xfrm>
          <a:custGeom>
            <a:avLst/>
            <a:gdLst/>
            <a:ahLst/>
            <a:cxnLst/>
            <a:rect l="l" t="t" r="r" b="b"/>
            <a:pathLst>
              <a:path w="1997343" h="1937297">
                <a:moveTo>
                  <a:pt x="9113" y="0"/>
                </a:moveTo>
                <a:lnTo>
                  <a:pt x="231441" y="514577"/>
                </a:lnTo>
                <a:cubicBezTo>
                  <a:pt x="254853" y="568626"/>
                  <a:pt x="253596" y="630062"/>
                  <a:pt x="228299" y="683327"/>
                </a:cubicBezTo>
                <a:lnTo>
                  <a:pt x="0" y="1161293"/>
                </a:lnTo>
                <a:cubicBezTo>
                  <a:pt x="414961" y="1197117"/>
                  <a:pt x="759531" y="1478525"/>
                  <a:pt x="887743" y="1859547"/>
                </a:cubicBezTo>
                <a:lnTo>
                  <a:pt x="1451184" y="1936222"/>
                </a:lnTo>
                <a:cubicBezTo>
                  <a:pt x="1484495" y="1940779"/>
                  <a:pt x="1517962" y="1930723"/>
                  <a:pt x="1543259" y="1908569"/>
                </a:cubicBezTo>
                <a:lnTo>
                  <a:pt x="1997029" y="1511991"/>
                </a:lnTo>
                <a:lnTo>
                  <a:pt x="1997343" y="1511677"/>
                </a:lnTo>
                <a:cubicBezTo>
                  <a:pt x="1708081" y="621577"/>
                  <a:pt x="935037" y="37553"/>
                  <a:pt x="9113" y="0"/>
                </a:cubicBezTo>
                <a:lnTo>
                  <a:pt x="9113" y="0"/>
                </a:lnTo>
              </a:path>
            </a:pathLst>
          </a:custGeom>
          <a:solidFill>
            <a:srgbClr val="0C53B7"/>
          </a:solidFill>
          <a:ln/>
        </p:spPr>
        <p:txBody>
          <a:bodyPr wrap="square" lIns="90000" tIns="46800" rIns="90000" bIns="46800" rtlCol="0" anchor="ctr"/>
          <a:lstStyle/>
          <a:p>
            <a:pPr marL="0" indent="0" algn="l">
              <a:lnSpc>
                <a:spcPct val="83333"/>
              </a:lnSpc>
              <a:buNone/>
            </a:pPr>
            <a:endParaRPr lang="en-US" sz="1800" dirty="0"/>
          </a:p>
        </p:txBody>
      </p:sp>
      <p:sp>
        <p:nvSpPr>
          <p:cNvPr id="9" name="Text 7"/>
          <p:cNvSpPr/>
          <p:nvPr/>
        </p:nvSpPr>
        <p:spPr>
          <a:xfrm>
            <a:off x="9971393" y="3099899"/>
            <a:ext cx="1577139" cy="2343641"/>
          </a:xfrm>
          <a:custGeom>
            <a:avLst/>
            <a:gdLst/>
            <a:ahLst/>
            <a:cxnLst/>
            <a:rect l="l" t="t" r="r" b="b"/>
            <a:pathLst>
              <a:path w="1577139" h="2343641">
                <a:moveTo>
                  <a:pt x="1492980" y="0"/>
                </a:moveTo>
                <a:lnTo>
                  <a:pt x="1068906" y="370652"/>
                </a:lnTo>
                <a:cubicBezTo>
                  <a:pt x="1024597" y="409461"/>
                  <a:pt x="965676" y="427059"/>
                  <a:pt x="907384" y="419203"/>
                </a:cubicBezTo>
                <a:lnTo>
                  <a:pt x="381966" y="347712"/>
                </a:lnTo>
                <a:cubicBezTo>
                  <a:pt x="399877" y="423760"/>
                  <a:pt x="409619" y="502950"/>
                  <a:pt x="409619" y="584496"/>
                </a:cubicBezTo>
                <a:cubicBezTo>
                  <a:pt x="409619" y="920582"/>
                  <a:pt x="248725" y="1218957"/>
                  <a:pt x="0" y="1407348"/>
                </a:cubicBezTo>
                <a:lnTo>
                  <a:pt x="115328" y="1973303"/>
                </a:lnTo>
                <a:cubicBezTo>
                  <a:pt x="122084" y="2006143"/>
                  <a:pt x="142667" y="2034424"/>
                  <a:pt x="171735" y="2051080"/>
                </a:cubicBezTo>
                <a:lnTo>
                  <a:pt x="687097" y="2343642"/>
                </a:lnTo>
                <a:cubicBezTo>
                  <a:pt x="1431231" y="1792455"/>
                  <a:pt x="1740919" y="884758"/>
                  <a:pt x="1493136" y="0"/>
                </a:cubicBezTo>
                <a:lnTo>
                  <a:pt x="1492980" y="0"/>
                </a:lnTo>
              </a:path>
            </a:pathLst>
          </a:custGeom>
          <a:solidFill>
            <a:srgbClr val="08387A"/>
          </a:solidFill>
          <a:ln/>
        </p:spPr>
        <p:txBody>
          <a:bodyPr wrap="square" lIns="90000" tIns="46800" rIns="90000" bIns="46800" rtlCol="0" anchor="ctr"/>
          <a:lstStyle/>
          <a:p>
            <a:pPr marL="0" indent="0" algn="l">
              <a:lnSpc>
                <a:spcPct val="83333"/>
              </a:lnSpc>
              <a:buNone/>
            </a:pPr>
            <a:endParaRPr lang="en-US" sz="1800" dirty="0"/>
          </a:p>
        </p:txBody>
      </p:sp>
      <p:sp>
        <p:nvSpPr>
          <p:cNvPr id="10" name="Text 8"/>
          <p:cNvSpPr/>
          <p:nvPr/>
        </p:nvSpPr>
        <p:spPr>
          <a:xfrm>
            <a:off x="8067224" y="4538042"/>
            <a:ext cx="2512234" cy="1345184"/>
          </a:xfrm>
          <a:custGeom>
            <a:avLst/>
            <a:gdLst/>
            <a:ahLst/>
            <a:cxnLst/>
            <a:rect l="l" t="t" r="r" b="b"/>
            <a:pathLst>
              <a:path w="2512234" h="1345184">
                <a:moveTo>
                  <a:pt x="2032539" y="689297"/>
                </a:moveTo>
                <a:cubicBezTo>
                  <a:pt x="1981317" y="660229"/>
                  <a:pt x="1945178" y="610422"/>
                  <a:pt x="1933395" y="552758"/>
                </a:cubicBezTo>
                <a:lnTo>
                  <a:pt x="1825451" y="23254"/>
                </a:lnTo>
                <a:cubicBezTo>
                  <a:pt x="1667699" y="121142"/>
                  <a:pt x="1481666" y="177863"/>
                  <a:pt x="1282278" y="177863"/>
                </a:cubicBezTo>
                <a:cubicBezTo>
                  <a:pt x="1067491" y="177863"/>
                  <a:pt x="868260" y="112186"/>
                  <a:pt x="703124" y="0"/>
                </a:cubicBezTo>
                <a:lnTo>
                  <a:pt x="193261" y="269937"/>
                </a:lnTo>
                <a:cubicBezTo>
                  <a:pt x="163564" y="285649"/>
                  <a:pt x="142195" y="313303"/>
                  <a:pt x="134653" y="345984"/>
                </a:cubicBezTo>
                <a:lnTo>
                  <a:pt x="0" y="919481"/>
                </a:lnTo>
                <a:cubicBezTo>
                  <a:pt x="762360" y="1472711"/>
                  <a:pt x="1738877" y="1486694"/>
                  <a:pt x="2512234" y="961591"/>
                </a:cubicBezTo>
                <a:lnTo>
                  <a:pt x="2032539" y="689297"/>
                </a:lnTo>
              </a:path>
            </a:pathLst>
          </a:custGeom>
          <a:solidFill>
            <a:srgbClr val="73A9F5"/>
          </a:solidFill>
          <a:ln/>
        </p:spPr>
        <p:txBody>
          <a:bodyPr wrap="square" lIns="90000" tIns="46800" rIns="90000" bIns="46800" rtlCol="0" anchor="ctr"/>
          <a:lstStyle/>
          <a:p>
            <a:pPr marL="0" indent="0" algn="l">
              <a:lnSpc>
                <a:spcPct val="83333"/>
              </a:lnSpc>
              <a:buNone/>
            </a:pPr>
            <a:endParaRPr lang="en-US" sz="1800" dirty="0"/>
          </a:p>
        </p:txBody>
      </p:sp>
      <p:sp>
        <p:nvSpPr>
          <p:cNvPr id="11" name="Text 9"/>
          <p:cNvSpPr/>
          <p:nvPr/>
        </p:nvSpPr>
        <p:spPr>
          <a:xfrm>
            <a:off x="7158027" y="2974946"/>
            <a:ext cx="1534386" cy="2424757"/>
          </a:xfrm>
          <a:custGeom>
            <a:avLst/>
            <a:gdLst/>
            <a:ahLst/>
            <a:cxnLst/>
            <a:rect l="l" t="t" r="r" b="b"/>
            <a:pathLst>
              <a:path w="1534386" h="2424757">
                <a:moveTo>
                  <a:pt x="1159963" y="709607"/>
                </a:moveTo>
                <a:cubicBezTo>
                  <a:pt x="1159963" y="609833"/>
                  <a:pt x="1174419" y="513517"/>
                  <a:pt x="1200815" y="422229"/>
                </a:cubicBezTo>
                <a:lnTo>
                  <a:pt x="1141423" y="367237"/>
                </a:lnTo>
                <a:lnTo>
                  <a:pt x="778941" y="30994"/>
                </a:lnTo>
                <a:cubicBezTo>
                  <a:pt x="754273" y="8211"/>
                  <a:pt x="721121" y="-2945"/>
                  <a:pt x="687810" y="669"/>
                </a:cubicBezTo>
                <a:lnTo>
                  <a:pt x="102528" y="62576"/>
                </a:lnTo>
                <a:cubicBezTo>
                  <a:pt x="-171022" y="943719"/>
                  <a:pt x="113055" y="1856602"/>
                  <a:pt x="832362" y="2424757"/>
                </a:cubicBezTo>
                <a:lnTo>
                  <a:pt x="958061" y="1889126"/>
                </a:lnTo>
                <a:cubicBezTo>
                  <a:pt x="971574" y="1831776"/>
                  <a:pt x="1009126" y="1783068"/>
                  <a:pt x="1061133" y="1755572"/>
                </a:cubicBezTo>
                <a:lnTo>
                  <a:pt x="1534387" y="1504962"/>
                </a:lnTo>
                <a:cubicBezTo>
                  <a:pt x="1305617" y="1315785"/>
                  <a:pt x="1159807" y="1029823"/>
                  <a:pt x="1159807" y="709764"/>
                </a:cubicBezTo>
                <a:lnTo>
                  <a:pt x="1159963" y="709607"/>
                </a:lnTo>
              </a:path>
            </a:pathLst>
          </a:custGeom>
          <a:solidFill>
            <a:srgbClr val="A1C6F9"/>
          </a:solidFill>
          <a:ln/>
        </p:spPr>
        <p:txBody>
          <a:bodyPr wrap="square" lIns="90000" tIns="46800" rIns="90000" bIns="46800" rtlCol="0" anchor="ctr"/>
          <a:lstStyle/>
          <a:p>
            <a:pPr marL="0" indent="0" algn="l">
              <a:lnSpc>
                <a:spcPct val="83333"/>
              </a:lnSpc>
              <a:buNone/>
            </a:pPr>
            <a:endParaRPr lang="en-US" sz="1800" dirty="0"/>
          </a:p>
        </p:txBody>
      </p:sp>
      <p:sp>
        <p:nvSpPr>
          <p:cNvPr id="12" name="Text 10"/>
          <p:cNvSpPr/>
          <p:nvPr/>
        </p:nvSpPr>
        <p:spPr>
          <a:xfrm>
            <a:off x="7289680" y="1491664"/>
            <a:ext cx="2308310" cy="1812095"/>
          </a:xfrm>
          <a:custGeom>
            <a:avLst/>
            <a:gdLst/>
            <a:ahLst/>
            <a:cxnLst/>
            <a:rect l="l" t="t" r="r" b="b"/>
            <a:pathLst>
              <a:path w="2308310" h="1812095">
                <a:moveTo>
                  <a:pt x="2052651" y="1159094"/>
                </a:moveTo>
                <a:lnTo>
                  <a:pt x="2296977" y="647345"/>
                </a:lnTo>
                <a:cubicBezTo>
                  <a:pt x="2311432" y="617020"/>
                  <a:pt x="2312061" y="582139"/>
                  <a:pt x="2298862" y="551344"/>
                </a:cubicBezTo>
                <a:lnTo>
                  <a:pt x="2060665" y="0"/>
                </a:lnTo>
                <a:cubicBezTo>
                  <a:pt x="1115414" y="628"/>
                  <a:pt x="314874" y="567212"/>
                  <a:pt x="0" y="1451814"/>
                </a:cubicBezTo>
                <a:lnTo>
                  <a:pt x="545530" y="1394149"/>
                </a:lnTo>
                <a:cubicBezTo>
                  <a:pt x="604137" y="1387864"/>
                  <a:pt x="662429" y="1407347"/>
                  <a:pt x="705638" y="1447413"/>
                </a:cubicBezTo>
                <a:lnTo>
                  <a:pt x="1098759" y="1812095"/>
                </a:lnTo>
                <a:cubicBezTo>
                  <a:pt x="1248968" y="1431387"/>
                  <a:pt x="1618992" y="1161450"/>
                  <a:pt x="2052651" y="1159094"/>
                </a:cubicBezTo>
                <a:lnTo>
                  <a:pt x="2052651" y="1159094"/>
                </a:lnTo>
              </a:path>
            </a:pathLst>
          </a:custGeom>
          <a:solidFill>
            <a:srgbClr val="1570EF"/>
          </a:solidFill>
          <a:ln/>
        </p:spPr>
        <p:txBody>
          <a:bodyPr wrap="square" lIns="90000" tIns="46800" rIns="90000" bIns="46800" rtlCol="0" anchor="ctr"/>
          <a:lstStyle/>
          <a:p>
            <a:pPr marL="0" indent="0" algn="l">
              <a:lnSpc>
                <a:spcPct val="83333"/>
              </a:lnSpc>
              <a:buNone/>
            </a:pPr>
            <a:endParaRPr lang="en-US" sz="1800" dirty="0"/>
          </a:p>
        </p:txBody>
      </p:sp>
      <p:sp>
        <p:nvSpPr>
          <p:cNvPr id="13" name="Text 11"/>
          <p:cNvSpPr/>
          <p:nvPr/>
        </p:nvSpPr>
        <p:spPr>
          <a:xfrm>
            <a:off x="1504855" y="3290838"/>
            <a:ext cx="5120640" cy="731520"/>
          </a:xfrm>
          <a:custGeom>
            <a:avLst/>
            <a:gdLst/>
            <a:ahLst/>
            <a:cxnLst/>
            <a:rect l="l" t="t" r="r" b="b"/>
            <a:pathLst>
              <a:path w="5120640" h="731520">
                <a:moveTo>
                  <a:pt x="0" y="731520"/>
                </a:moveTo>
                <a:lnTo>
                  <a:pt x="0" y="0"/>
                </a:lnTo>
                <a:lnTo>
                  <a:pt x="5120640" y="0"/>
                </a:lnTo>
                <a:lnTo>
                  <a:pt x="5120640" y="731520"/>
                </a:lnTo>
                <a:lnTo>
                  <a:pt x="0" y="731520"/>
                </a:lnTo>
              </a:path>
            </a:pathLst>
          </a:custGeom>
          <a:noFill/>
          <a:ln/>
        </p:spPr>
        <p:txBody>
          <a:bodyPr wrap="square" lIns="0" tIns="0" rIns="0" bIns="0" rtlCol="0" anchor="ctr"/>
          <a:lstStyle/>
          <a:p>
            <a:pPr marL="0" indent="0" algn="l">
              <a:lnSpc>
                <a:spcPct val="100000"/>
              </a:lnSpc>
              <a:spcBef>
                <a:spcPts val="500"/>
              </a:spcBef>
              <a:buNone/>
            </a:pPr>
            <a:r>
              <a:rPr lang="es-ES_tradnl" sz="1400" dirty="0">
                <a:solidFill>
                  <a:srgbClr val="000000"/>
                </a:solidFill>
                <a:latin typeface="Figtree" pitchFamily="34" charset="0"/>
                <a:ea typeface="Figtree" pitchFamily="34" charset="-122"/>
                <a:cs typeface="Figtree" pitchFamily="34" charset="-120"/>
              </a:rPr>
              <a:t>Entregas a domicilio rápidas. (&lt;1hora)</a:t>
            </a:r>
            <a:endParaRPr lang="es-ES_tradnl" sz="1400" dirty="0"/>
          </a:p>
        </p:txBody>
      </p:sp>
      <p:sp>
        <p:nvSpPr>
          <p:cNvPr id="14" name="Text 12"/>
          <p:cNvSpPr/>
          <p:nvPr/>
        </p:nvSpPr>
        <p:spPr>
          <a:xfrm>
            <a:off x="1504855" y="2345739"/>
            <a:ext cx="5120640" cy="731520"/>
          </a:xfrm>
          <a:custGeom>
            <a:avLst/>
            <a:gdLst/>
            <a:ahLst/>
            <a:cxnLst/>
            <a:rect l="l" t="t" r="r" b="b"/>
            <a:pathLst>
              <a:path w="5120640" h="731520">
                <a:moveTo>
                  <a:pt x="0" y="731520"/>
                </a:moveTo>
                <a:lnTo>
                  <a:pt x="0" y="0"/>
                </a:lnTo>
                <a:lnTo>
                  <a:pt x="5120640" y="0"/>
                </a:lnTo>
                <a:lnTo>
                  <a:pt x="5120640" y="731520"/>
                </a:lnTo>
                <a:lnTo>
                  <a:pt x="0" y="731520"/>
                </a:lnTo>
              </a:path>
            </a:pathLst>
          </a:custGeom>
          <a:noFill/>
          <a:ln/>
        </p:spPr>
        <p:txBody>
          <a:bodyPr wrap="square" lIns="0" tIns="0" rIns="0" bIns="0" rtlCol="0" anchor="ctr"/>
          <a:lstStyle/>
          <a:p>
            <a:pPr marL="0" indent="0" algn="l">
              <a:lnSpc>
                <a:spcPct val="90000"/>
              </a:lnSpc>
              <a:buNone/>
            </a:pPr>
            <a:r>
              <a:rPr lang="es-ES_tradnl" sz="1400" dirty="0">
                <a:solidFill>
                  <a:srgbClr val="000000"/>
                </a:solidFill>
                <a:latin typeface="Figtree SemiBold" pitchFamily="34" charset="0"/>
                <a:ea typeface="Figtree SemiBold" pitchFamily="34" charset="-122"/>
              </a:rPr>
              <a:t>Farmacias procesan, </a:t>
            </a:r>
            <a:r>
              <a:rPr lang="es-ES_tradnl" sz="1400" dirty="0">
                <a:solidFill>
                  <a:srgbClr val="000000"/>
                </a:solidFill>
                <a:latin typeface="Figtree" pitchFamily="34" charset="0"/>
                <a:ea typeface="Figtree" pitchFamily="34" charset="-122"/>
              </a:rPr>
              <a:t>validan recetas medicas</a:t>
            </a:r>
            <a:r>
              <a:rPr lang="es-ES_tradnl" sz="1400" dirty="0">
                <a:solidFill>
                  <a:srgbClr val="000000"/>
                </a:solidFill>
                <a:latin typeface="Figtree" pitchFamily="34" charset="0"/>
                <a:ea typeface="Figtree" pitchFamily="34" charset="-122"/>
                <a:cs typeface="Figtree" pitchFamily="34" charset="-120"/>
              </a:rPr>
              <a:t> y despachan los medicamentos de forma segura. (&lt;1hora)</a:t>
            </a:r>
            <a:endParaRPr lang="es-ES_tradnl" sz="1400" dirty="0"/>
          </a:p>
        </p:txBody>
      </p:sp>
      <p:sp>
        <p:nvSpPr>
          <p:cNvPr id="15" name="Text 13"/>
          <p:cNvSpPr/>
          <p:nvPr/>
        </p:nvSpPr>
        <p:spPr>
          <a:xfrm>
            <a:off x="1504855" y="5181036"/>
            <a:ext cx="5120640" cy="731520"/>
          </a:xfrm>
          <a:custGeom>
            <a:avLst/>
            <a:gdLst/>
            <a:ahLst/>
            <a:cxnLst/>
            <a:rect l="l" t="t" r="r" b="b"/>
            <a:pathLst>
              <a:path w="5120640" h="731520">
                <a:moveTo>
                  <a:pt x="0" y="731520"/>
                </a:moveTo>
                <a:lnTo>
                  <a:pt x="0" y="0"/>
                </a:lnTo>
                <a:lnTo>
                  <a:pt x="5120640" y="0"/>
                </a:lnTo>
                <a:lnTo>
                  <a:pt x="5120640" y="731520"/>
                </a:lnTo>
                <a:lnTo>
                  <a:pt x="0" y="731520"/>
                </a:lnTo>
              </a:path>
            </a:pathLst>
          </a:custGeom>
          <a:noFill/>
          <a:ln/>
        </p:spPr>
        <p:txBody>
          <a:bodyPr wrap="square" lIns="0" tIns="0" rIns="0" bIns="0" rtlCol="0" anchor="ctr"/>
          <a:lstStyle/>
          <a:p>
            <a:pPr marL="0" indent="0" algn="l">
              <a:lnSpc>
                <a:spcPct val="90000"/>
              </a:lnSpc>
              <a:buNone/>
            </a:pPr>
            <a:r>
              <a:rPr lang="es-ES_tradnl" sz="1400" dirty="0">
                <a:solidFill>
                  <a:srgbClr val="000000"/>
                </a:solidFill>
                <a:latin typeface="Figtree SemiBold" pitchFamily="34" charset="0"/>
                <a:ea typeface="Figtree SemiBold" pitchFamily="34" charset="-122"/>
              </a:rPr>
              <a:t>Ciclo de refinamiento </a:t>
            </a:r>
            <a:r>
              <a:rPr lang="es-ES_tradnl" sz="1400" dirty="0">
                <a:solidFill>
                  <a:srgbClr val="000000"/>
                </a:solidFill>
                <a:latin typeface="Figtree" pitchFamily="34" charset="0"/>
                <a:ea typeface="Figtree" pitchFamily="34" charset="-122"/>
                <a:cs typeface="Figtree" pitchFamily="34" charset="-120"/>
              </a:rPr>
              <a:t>de operaciones y mejoras continuas.</a:t>
            </a:r>
            <a:endParaRPr lang="es-ES_tradnl" sz="1400" dirty="0"/>
          </a:p>
        </p:txBody>
      </p:sp>
      <p:sp>
        <p:nvSpPr>
          <p:cNvPr id="16" name="Text 14"/>
          <p:cNvSpPr/>
          <p:nvPr/>
        </p:nvSpPr>
        <p:spPr>
          <a:xfrm>
            <a:off x="1504855" y="1400640"/>
            <a:ext cx="5369246" cy="731520"/>
          </a:xfrm>
          <a:custGeom>
            <a:avLst/>
            <a:gdLst/>
            <a:ahLst/>
            <a:cxnLst/>
            <a:rect l="l" t="t" r="r" b="b"/>
            <a:pathLst>
              <a:path w="5120640" h="731520">
                <a:moveTo>
                  <a:pt x="0" y="731520"/>
                </a:moveTo>
                <a:lnTo>
                  <a:pt x="0" y="0"/>
                </a:lnTo>
                <a:lnTo>
                  <a:pt x="5120640" y="0"/>
                </a:lnTo>
                <a:lnTo>
                  <a:pt x="5120640" y="731520"/>
                </a:lnTo>
                <a:lnTo>
                  <a:pt x="0" y="731520"/>
                </a:lnTo>
              </a:path>
            </a:pathLst>
          </a:custGeom>
          <a:noFill/>
          <a:ln/>
        </p:spPr>
        <p:txBody>
          <a:bodyPr wrap="square" lIns="0" tIns="0" rIns="0" bIns="0" rtlCol="0" anchor="ctr"/>
          <a:lstStyle/>
          <a:p>
            <a:pPr marL="0" indent="0" algn="l">
              <a:lnSpc>
                <a:spcPct val="100000"/>
              </a:lnSpc>
              <a:spcBef>
                <a:spcPts val="500"/>
              </a:spcBef>
              <a:buNone/>
            </a:pPr>
            <a:r>
              <a:rPr lang="es-ES_tradnl" sz="1400" dirty="0">
                <a:solidFill>
                  <a:srgbClr val="000000"/>
                </a:solidFill>
                <a:latin typeface="Figtree" pitchFamily="34" charset="0"/>
                <a:ea typeface="Figtree" pitchFamily="34" charset="-122"/>
              </a:rPr>
              <a:t>Consumidor inicia orden de compra. </a:t>
            </a:r>
          </a:p>
          <a:p>
            <a:pPr marL="0" indent="0" algn="l">
              <a:lnSpc>
                <a:spcPct val="100000"/>
              </a:lnSpc>
              <a:spcBef>
                <a:spcPts val="500"/>
              </a:spcBef>
              <a:buNone/>
            </a:pPr>
            <a:r>
              <a:rPr lang="es-ES_tradnl" sz="1400" dirty="0">
                <a:solidFill>
                  <a:srgbClr val="000000"/>
                </a:solidFill>
                <a:latin typeface="Figtree" pitchFamily="34" charset="0"/>
                <a:ea typeface="Figtree" pitchFamily="34" charset="-122"/>
              </a:rPr>
              <a:t>Farmacity envía la orden, da seguimiento y procesa el pago. ( &lt; 1 hora )</a:t>
            </a:r>
            <a:endParaRPr lang="es-ES_tradnl" sz="1400" dirty="0"/>
          </a:p>
        </p:txBody>
      </p:sp>
      <p:sp>
        <p:nvSpPr>
          <p:cNvPr id="17" name="Text 15"/>
          <p:cNvSpPr/>
          <p:nvPr/>
        </p:nvSpPr>
        <p:spPr>
          <a:xfrm>
            <a:off x="1504855" y="4235937"/>
            <a:ext cx="5120640" cy="731520"/>
          </a:xfrm>
          <a:custGeom>
            <a:avLst/>
            <a:gdLst/>
            <a:ahLst/>
            <a:cxnLst/>
            <a:rect l="l" t="t" r="r" b="b"/>
            <a:pathLst>
              <a:path w="5120640" h="731520">
                <a:moveTo>
                  <a:pt x="0" y="731520"/>
                </a:moveTo>
                <a:lnTo>
                  <a:pt x="0" y="0"/>
                </a:lnTo>
                <a:lnTo>
                  <a:pt x="5120640" y="0"/>
                </a:lnTo>
                <a:lnTo>
                  <a:pt x="5120640" y="731520"/>
                </a:lnTo>
                <a:lnTo>
                  <a:pt x="0" y="731520"/>
                </a:lnTo>
              </a:path>
            </a:pathLst>
          </a:custGeom>
          <a:noFill/>
          <a:ln/>
        </p:spPr>
        <p:txBody>
          <a:bodyPr wrap="square" lIns="0" tIns="0" rIns="0" bIns="0" rtlCol="0" anchor="ctr"/>
          <a:lstStyle/>
          <a:p>
            <a:pPr marL="0" indent="0" algn="l">
              <a:lnSpc>
                <a:spcPct val="90000"/>
              </a:lnSpc>
              <a:buNone/>
            </a:pPr>
            <a:r>
              <a:rPr lang="es-ES_tradnl" sz="1400" dirty="0">
                <a:solidFill>
                  <a:srgbClr val="000000"/>
                </a:solidFill>
                <a:latin typeface="Figtree SemiBold" pitchFamily="34" charset="0"/>
                <a:ea typeface="Figtree SemiBold" pitchFamily="34" charset="-122"/>
                <a:cs typeface="Figtree SemiBold" pitchFamily="34" charset="-120"/>
              </a:rPr>
              <a:t>Servicio de atención al cliente</a:t>
            </a:r>
            <a:r>
              <a:rPr lang="es-ES_tradnl" sz="1400" dirty="0">
                <a:solidFill>
                  <a:srgbClr val="000000"/>
                </a:solidFill>
                <a:latin typeface="Figtree" pitchFamily="34" charset="0"/>
                <a:ea typeface="Figtree" pitchFamily="34" charset="-122"/>
                <a:cs typeface="Figtree" pitchFamily="34" charset="-120"/>
              </a:rPr>
              <a:t> (48 horas)</a:t>
            </a:r>
            <a:endParaRPr lang="es-ES_tradnl" sz="1400" dirty="0"/>
          </a:p>
        </p:txBody>
      </p:sp>
      <p:sp>
        <p:nvSpPr>
          <p:cNvPr id="18" name="Text 16"/>
          <p:cNvSpPr/>
          <p:nvPr/>
        </p:nvSpPr>
        <p:spPr>
          <a:xfrm>
            <a:off x="643528" y="1411364"/>
            <a:ext cx="731520" cy="731520"/>
          </a:xfrm>
          <a:custGeom>
            <a:avLst/>
            <a:gdLst/>
            <a:ahLst/>
            <a:cxnLst/>
            <a:rect l="l" t="t" r="r" b="b"/>
            <a:pathLst>
              <a:path w="731520" h="731520">
                <a:moveTo>
                  <a:pt x="0" y="365760"/>
                </a:moveTo>
                <a:cubicBezTo>
                  <a:pt x="0" y="163756"/>
                  <a:pt x="163756" y="0"/>
                  <a:pt x="365760" y="0"/>
                </a:cubicBezTo>
                <a:cubicBezTo>
                  <a:pt x="567764" y="0"/>
                  <a:pt x="731520" y="163756"/>
                  <a:pt x="731520" y="365760"/>
                </a:cubicBezTo>
                <a:cubicBezTo>
                  <a:pt x="731520" y="567764"/>
                  <a:pt x="567764" y="731520"/>
                  <a:pt x="365760" y="731520"/>
                </a:cubicBezTo>
                <a:cubicBezTo>
                  <a:pt x="163756" y="731520"/>
                  <a:pt x="0" y="567764"/>
                  <a:pt x="0" y="365760"/>
                </a:cubicBezTo>
              </a:path>
            </a:pathLst>
          </a:custGeom>
          <a:solidFill>
            <a:srgbClr val="1570EF"/>
          </a:solidFill>
          <a:ln/>
        </p:spPr>
        <p:txBody>
          <a:bodyPr wrap="square" lIns="90000" tIns="46800" rIns="90000" bIns="46800" rtlCol="0" anchor="ctr"/>
          <a:lstStyle/>
          <a:p>
            <a:pPr marL="0" indent="0" algn="ctr">
              <a:lnSpc>
                <a:spcPct val="83333"/>
              </a:lnSpc>
              <a:buNone/>
            </a:pPr>
            <a:endParaRPr lang="en-US" sz="1800" dirty="0"/>
          </a:p>
        </p:txBody>
      </p:sp>
      <p:sp>
        <p:nvSpPr>
          <p:cNvPr id="19" name="Text 17"/>
          <p:cNvSpPr/>
          <p:nvPr/>
        </p:nvSpPr>
        <p:spPr>
          <a:xfrm>
            <a:off x="643528" y="2345739"/>
            <a:ext cx="731520" cy="731520"/>
          </a:xfrm>
          <a:custGeom>
            <a:avLst/>
            <a:gdLst/>
            <a:ahLst/>
            <a:cxnLst/>
            <a:rect l="l" t="t" r="r" b="b"/>
            <a:pathLst>
              <a:path w="731520" h="731520">
                <a:moveTo>
                  <a:pt x="0" y="365760"/>
                </a:moveTo>
                <a:cubicBezTo>
                  <a:pt x="0" y="163756"/>
                  <a:pt x="163756" y="0"/>
                  <a:pt x="365760" y="0"/>
                </a:cubicBezTo>
                <a:cubicBezTo>
                  <a:pt x="567764" y="0"/>
                  <a:pt x="731520" y="163756"/>
                  <a:pt x="731520" y="365760"/>
                </a:cubicBezTo>
                <a:cubicBezTo>
                  <a:pt x="731520" y="567764"/>
                  <a:pt x="567764" y="731520"/>
                  <a:pt x="365760" y="731520"/>
                </a:cubicBezTo>
                <a:cubicBezTo>
                  <a:pt x="163756" y="731520"/>
                  <a:pt x="0" y="567764"/>
                  <a:pt x="0" y="365760"/>
                </a:cubicBezTo>
              </a:path>
            </a:pathLst>
          </a:custGeom>
          <a:solidFill>
            <a:srgbClr val="0C53B7"/>
          </a:solidFill>
          <a:ln/>
        </p:spPr>
        <p:txBody>
          <a:bodyPr wrap="square" lIns="90000" tIns="46800" rIns="90000" bIns="46800" rtlCol="0" anchor="ctr"/>
          <a:lstStyle/>
          <a:p>
            <a:pPr marL="0" indent="0" algn="ctr">
              <a:lnSpc>
                <a:spcPct val="83333"/>
              </a:lnSpc>
              <a:buNone/>
            </a:pPr>
            <a:endParaRPr lang="en-US" sz="1800" dirty="0"/>
          </a:p>
        </p:txBody>
      </p:sp>
      <p:sp>
        <p:nvSpPr>
          <p:cNvPr id="20" name="Text 18"/>
          <p:cNvSpPr/>
          <p:nvPr/>
        </p:nvSpPr>
        <p:spPr>
          <a:xfrm>
            <a:off x="643528" y="3290838"/>
            <a:ext cx="731520" cy="731520"/>
          </a:xfrm>
          <a:custGeom>
            <a:avLst/>
            <a:gdLst/>
            <a:ahLst/>
            <a:cxnLst/>
            <a:rect l="l" t="t" r="r" b="b"/>
            <a:pathLst>
              <a:path w="731520" h="731520">
                <a:moveTo>
                  <a:pt x="0" y="365760"/>
                </a:moveTo>
                <a:cubicBezTo>
                  <a:pt x="0" y="163756"/>
                  <a:pt x="163756" y="0"/>
                  <a:pt x="365760" y="0"/>
                </a:cubicBezTo>
                <a:cubicBezTo>
                  <a:pt x="567764" y="0"/>
                  <a:pt x="731520" y="163756"/>
                  <a:pt x="731520" y="365760"/>
                </a:cubicBezTo>
                <a:cubicBezTo>
                  <a:pt x="731520" y="567764"/>
                  <a:pt x="567764" y="731520"/>
                  <a:pt x="365760" y="731520"/>
                </a:cubicBezTo>
                <a:cubicBezTo>
                  <a:pt x="163756" y="731520"/>
                  <a:pt x="0" y="567764"/>
                  <a:pt x="0" y="365760"/>
                </a:cubicBezTo>
              </a:path>
            </a:pathLst>
          </a:custGeom>
          <a:solidFill>
            <a:srgbClr val="08387A"/>
          </a:solidFill>
          <a:ln/>
        </p:spPr>
        <p:txBody>
          <a:bodyPr wrap="square" lIns="90000" tIns="46800" rIns="90000" bIns="46800" rtlCol="0" anchor="ctr"/>
          <a:lstStyle/>
          <a:p>
            <a:pPr marL="0" indent="0" algn="ctr">
              <a:lnSpc>
                <a:spcPct val="83333"/>
              </a:lnSpc>
              <a:buNone/>
            </a:pPr>
            <a:endParaRPr lang="en-US" sz="1800" dirty="0"/>
          </a:p>
        </p:txBody>
      </p:sp>
      <p:sp>
        <p:nvSpPr>
          <p:cNvPr id="21" name="Text 19"/>
          <p:cNvSpPr/>
          <p:nvPr/>
        </p:nvSpPr>
        <p:spPr>
          <a:xfrm>
            <a:off x="643528" y="4235937"/>
            <a:ext cx="731520" cy="731520"/>
          </a:xfrm>
          <a:custGeom>
            <a:avLst/>
            <a:gdLst/>
            <a:ahLst/>
            <a:cxnLst/>
            <a:rect l="l" t="t" r="r" b="b"/>
            <a:pathLst>
              <a:path w="731520" h="731520">
                <a:moveTo>
                  <a:pt x="0" y="365760"/>
                </a:moveTo>
                <a:cubicBezTo>
                  <a:pt x="0" y="163756"/>
                  <a:pt x="163756" y="0"/>
                  <a:pt x="365760" y="0"/>
                </a:cubicBezTo>
                <a:cubicBezTo>
                  <a:pt x="567764" y="0"/>
                  <a:pt x="731520" y="163756"/>
                  <a:pt x="731520" y="365760"/>
                </a:cubicBezTo>
                <a:cubicBezTo>
                  <a:pt x="731520" y="567764"/>
                  <a:pt x="567764" y="731520"/>
                  <a:pt x="365760" y="731520"/>
                </a:cubicBezTo>
                <a:cubicBezTo>
                  <a:pt x="163756" y="731520"/>
                  <a:pt x="0" y="567764"/>
                  <a:pt x="0" y="365760"/>
                </a:cubicBezTo>
              </a:path>
            </a:pathLst>
          </a:custGeom>
          <a:solidFill>
            <a:srgbClr val="73A9F5"/>
          </a:solidFill>
          <a:ln/>
        </p:spPr>
        <p:txBody>
          <a:bodyPr wrap="square" lIns="90000" tIns="46800" rIns="90000" bIns="46800" rtlCol="0" anchor="ctr"/>
          <a:lstStyle/>
          <a:p>
            <a:pPr marL="0" indent="0" algn="ctr">
              <a:lnSpc>
                <a:spcPct val="83333"/>
              </a:lnSpc>
              <a:buNone/>
            </a:pPr>
            <a:endParaRPr lang="en-US" sz="1800" dirty="0"/>
          </a:p>
        </p:txBody>
      </p:sp>
      <p:sp>
        <p:nvSpPr>
          <p:cNvPr id="22" name="Text 20"/>
          <p:cNvSpPr/>
          <p:nvPr/>
        </p:nvSpPr>
        <p:spPr>
          <a:xfrm>
            <a:off x="643528" y="5184648"/>
            <a:ext cx="731520" cy="731520"/>
          </a:xfrm>
          <a:custGeom>
            <a:avLst/>
            <a:gdLst/>
            <a:ahLst/>
            <a:cxnLst/>
            <a:rect l="l" t="t" r="r" b="b"/>
            <a:pathLst>
              <a:path w="731520" h="731520">
                <a:moveTo>
                  <a:pt x="0" y="365760"/>
                </a:moveTo>
                <a:cubicBezTo>
                  <a:pt x="0" y="163756"/>
                  <a:pt x="163756" y="0"/>
                  <a:pt x="365760" y="0"/>
                </a:cubicBezTo>
                <a:cubicBezTo>
                  <a:pt x="567764" y="0"/>
                  <a:pt x="731520" y="163756"/>
                  <a:pt x="731520" y="365760"/>
                </a:cubicBezTo>
                <a:cubicBezTo>
                  <a:pt x="731520" y="567764"/>
                  <a:pt x="567764" y="731520"/>
                  <a:pt x="365760" y="731520"/>
                </a:cubicBezTo>
                <a:cubicBezTo>
                  <a:pt x="163756" y="731520"/>
                  <a:pt x="0" y="567764"/>
                  <a:pt x="0" y="365760"/>
                </a:cubicBezTo>
              </a:path>
            </a:pathLst>
          </a:custGeom>
          <a:solidFill>
            <a:srgbClr val="A1C6F9"/>
          </a:solidFill>
          <a:ln/>
        </p:spPr>
        <p:txBody>
          <a:bodyPr wrap="square" lIns="90000" tIns="46800" rIns="90000" bIns="46800" rtlCol="0" anchor="ctr"/>
          <a:lstStyle/>
          <a:p>
            <a:pPr marL="0" indent="0" algn="ctr">
              <a:lnSpc>
                <a:spcPct val="83333"/>
              </a:lnSpc>
              <a:buNone/>
            </a:pPr>
            <a:endParaRPr lang="en-US" sz="1800" dirty="0"/>
          </a:p>
        </p:txBody>
      </p:sp>
      <p:sp>
        <p:nvSpPr>
          <p:cNvPr id="24" name="Text 22"/>
          <p:cNvSpPr/>
          <p:nvPr/>
        </p:nvSpPr>
        <p:spPr>
          <a:xfrm>
            <a:off x="10639263" y="4129062"/>
            <a:ext cx="365760" cy="365760"/>
          </a:xfrm>
          <a:custGeom>
            <a:avLst/>
            <a:gdLst/>
            <a:ahLst/>
            <a:cxnLst/>
            <a:rect l="l" t="t" r="r" b="b"/>
            <a:pathLst>
              <a:path w="365760" h="365760">
                <a:moveTo>
                  <a:pt x="189938" y="68580"/>
                </a:moveTo>
                <a:cubicBezTo>
                  <a:pt x="189938" y="60979"/>
                  <a:pt x="196053" y="54864"/>
                  <a:pt x="203654" y="54864"/>
                </a:cubicBezTo>
                <a:lnTo>
                  <a:pt x="227257" y="54864"/>
                </a:lnTo>
                <a:cubicBezTo>
                  <a:pt x="240858" y="54864"/>
                  <a:pt x="253031" y="63494"/>
                  <a:pt x="257489" y="76352"/>
                </a:cubicBezTo>
                <a:lnTo>
                  <a:pt x="262118" y="89668"/>
                </a:lnTo>
                <a:lnTo>
                  <a:pt x="291265" y="75095"/>
                </a:lnTo>
                <a:cubicBezTo>
                  <a:pt x="293779" y="73838"/>
                  <a:pt x="296580" y="73152"/>
                  <a:pt x="299437" y="73152"/>
                </a:cubicBezTo>
                <a:lnTo>
                  <a:pt x="304238" y="73152"/>
                </a:lnTo>
                <a:cubicBezTo>
                  <a:pt x="309267" y="73152"/>
                  <a:pt x="313382" y="77267"/>
                  <a:pt x="313382" y="82296"/>
                </a:cubicBezTo>
                <a:lnTo>
                  <a:pt x="313382" y="118872"/>
                </a:lnTo>
                <a:cubicBezTo>
                  <a:pt x="313382" y="123901"/>
                  <a:pt x="309267" y="128016"/>
                  <a:pt x="304238" y="128016"/>
                </a:cubicBezTo>
                <a:lnTo>
                  <a:pt x="299437" y="128016"/>
                </a:lnTo>
                <a:cubicBezTo>
                  <a:pt x="296580" y="128016"/>
                  <a:pt x="293779" y="127330"/>
                  <a:pt x="291265" y="126073"/>
                </a:cubicBezTo>
                <a:lnTo>
                  <a:pt x="271319" y="116072"/>
                </a:lnTo>
                <a:lnTo>
                  <a:pt x="288236" y="164821"/>
                </a:lnTo>
                <a:cubicBezTo>
                  <a:pt x="290522" y="164649"/>
                  <a:pt x="292808" y="164592"/>
                  <a:pt x="295094" y="164592"/>
                </a:cubicBezTo>
                <a:cubicBezTo>
                  <a:pt x="320068" y="164592"/>
                  <a:pt x="342700" y="174593"/>
                  <a:pt x="359159" y="190767"/>
                </a:cubicBezTo>
                <a:cubicBezTo>
                  <a:pt x="364588" y="196082"/>
                  <a:pt x="364645" y="204768"/>
                  <a:pt x="359330" y="210141"/>
                </a:cubicBezTo>
                <a:cubicBezTo>
                  <a:pt x="354015" y="215513"/>
                  <a:pt x="345329" y="215627"/>
                  <a:pt x="339957" y="210312"/>
                </a:cubicBezTo>
                <a:cubicBezTo>
                  <a:pt x="328355" y="198996"/>
                  <a:pt x="312582" y="192024"/>
                  <a:pt x="295094" y="192024"/>
                </a:cubicBezTo>
                <a:cubicBezTo>
                  <a:pt x="263604" y="192024"/>
                  <a:pt x="237372" y="214770"/>
                  <a:pt x="232057" y="244773"/>
                </a:cubicBezTo>
                <a:cubicBezTo>
                  <a:pt x="230914" y="251346"/>
                  <a:pt x="225199" y="256089"/>
                  <a:pt x="218570" y="256089"/>
                </a:cubicBezTo>
                <a:lnTo>
                  <a:pt x="194510" y="256089"/>
                </a:lnTo>
                <a:cubicBezTo>
                  <a:pt x="193995" y="256089"/>
                  <a:pt x="193538" y="256089"/>
                  <a:pt x="193024" y="256032"/>
                </a:cubicBezTo>
                <a:lnTo>
                  <a:pt x="167078" y="256032"/>
                </a:lnTo>
                <a:lnTo>
                  <a:pt x="148790" y="256032"/>
                </a:lnTo>
                <a:cubicBezTo>
                  <a:pt x="148790" y="286322"/>
                  <a:pt x="124215" y="310896"/>
                  <a:pt x="93926" y="310896"/>
                </a:cubicBezTo>
                <a:cubicBezTo>
                  <a:pt x="63636" y="310896"/>
                  <a:pt x="39062" y="286322"/>
                  <a:pt x="39062" y="256032"/>
                </a:cubicBezTo>
                <a:lnTo>
                  <a:pt x="20774" y="256032"/>
                </a:lnTo>
                <a:cubicBezTo>
                  <a:pt x="10658" y="256032"/>
                  <a:pt x="2486" y="247860"/>
                  <a:pt x="2486" y="237744"/>
                </a:cubicBezTo>
                <a:lnTo>
                  <a:pt x="2486" y="219456"/>
                </a:lnTo>
                <a:cubicBezTo>
                  <a:pt x="2486" y="179051"/>
                  <a:pt x="35233" y="146304"/>
                  <a:pt x="75638" y="146304"/>
                </a:cubicBezTo>
                <a:lnTo>
                  <a:pt x="130502" y="146304"/>
                </a:lnTo>
                <a:cubicBezTo>
                  <a:pt x="140617" y="146304"/>
                  <a:pt x="148790" y="154476"/>
                  <a:pt x="148790" y="164592"/>
                </a:cubicBezTo>
                <a:lnTo>
                  <a:pt x="148790" y="210312"/>
                </a:lnTo>
                <a:cubicBezTo>
                  <a:pt x="148790" y="220428"/>
                  <a:pt x="156962" y="228600"/>
                  <a:pt x="167078" y="228600"/>
                </a:cubicBezTo>
                <a:lnTo>
                  <a:pt x="189938" y="228600"/>
                </a:lnTo>
                <a:lnTo>
                  <a:pt x="207826" y="228600"/>
                </a:lnTo>
                <a:cubicBezTo>
                  <a:pt x="216113" y="202311"/>
                  <a:pt x="235886" y="181108"/>
                  <a:pt x="261318" y="171050"/>
                </a:cubicBezTo>
                <a:lnTo>
                  <a:pt x="231543" y="85382"/>
                </a:lnTo>
                <a:cubicBezTo>
                  <a:pt x="230914" y="83553"/>
                  <a:pt x="229143" y="82296"/>
                  <a:pt x="227200" y="82296"/>
                </a:cubicBezTo>
                <a:lnTo>
                  <a:pt x="203654" y="82296"/>
                </a:lnTo>
                <a:cubicBezTo>
                  <a:pt x="196053" y="82296"/>
                  <a:pt x="189938" y="76181"/>
                  <a:pt x="189938" y="68580"/>
                </a:cubicBezTo>
                <a:lnTo>
                  <a:pt x="189938" y="68580"/>
                </a:lnTo>
                <a:moveTo>
                  <a:pt x="71066" y="100584"/>
                </a:moveTo>
                <a:lnTo>
                  <a:pt x="135074" y="100584"/>
                </a:lnTo>
                <a:cubicBezTo>
                  <a:pt x="142675" y="100584"/>
                  <a:pt x="148790" y="106699"/>
                  <a:pt x="148790" y="114300"/>
                </a:cubicBezTo>
                <a:cubicBezTo>
                  <a:pt x="148790" y="121901"/>
                  <a:pt x="142675" y="128016"/>
                  <a:pt x="135074" y="128016"/>
                </a:cubicBezTo>
                <a:lnTo>
                  <a:pt x="71066" y="128016"/>
                </a:lnTo>
                <a:cubicBezTo>
                  <a:pt x="63465" y="128016"/>
                  <a:pt x="57350" y="121901"/>
                  <a:pt x="57350" y="114300"/>
                </a:cubicBezTo>
                <a:cubicBezTo>
                  <a:pt x="57350" y="106699"/>
                  <a:pt x="63465" y="100584"/>
                  <a:pt x="71066" y="100584"/>
                </a:cubicBezTo>
                <a:lnTo>
                  <a:pt x="71066" y="100584"/>
                </a:lnTo>
                <a:moveTo>
                  <a:pt x="121358" y="173736"/>
                </a:moveTo>
                <a:lnTo>
                  <a:pt x="75638" y="173736"/>
                </a:lnTo>
                <a:cubicBezTo>
                  <a:pt x="50378" y="173736"/>
                  <a:pt x="29918" y="194196"/>
                  <a:pt x="29918" y="219456"/>
                </a:cubicBezTo>
                <a:lnTo>
                  <a:pt x="29918" y="228600"/>
                </a:lnTo>
                <a:lnTo>
                  <a:pt x="125187" y="228600"/>
                </a:lnTo>
                <a:cubicBezTo>
                  <a:pt x="122729" y="222999"/>
                  <a:pt x="121358" y="216827"/>
                  <a:pt x="121358" y="210312"/>
                </a:cubicBezTo>
                <a:lnTo>
                  <a:pt x="121358" y="173736"/>
                </a:lnTo>
                <a:moveTo>
                  <a:pt x="93926" y="283464"/>
                </a:moveTo>
                <a:cubicBezTo>
                  <a:pt x="109071" y="283464"/>
                  <a:pt x="121358" y="271177"/>
                  <a:pt x="121358" y="256032"/>
                </a:cubicBezTo>
                <a:lnTo>
                  <a:pt x="66494" y="256032"/>
                </a:lnTo>
                <a:cubicBezTo>
                  <a:pt x="66494" y="271177"/>
                  <a:pt x="78781" y="283464"/>
                  <a:pt x="93926" y="283464"/>
                </a:cubicBezTo>
                <a:lnTo>
                  <a:pt x="93926" y="283464"/>
                </a:lnTo>
                <a:moveTo>
                  <a:pt x="295094" y="283464"/>
                </a:moveTo>
                <a:cubicBezTo>
                  <a:pt x="310244" y="283464"/>
                  <a:pt x="322526" y="271182"/>
                  <a:pt x="322526" y="256032"/>
                </a:cubicBezTo>
                <a:cubicBezTo>
                  <a:pt x="322526" y="240882"/>
                  <a:pt x="310244" y="228600"/>
                  <a:pt x="295094" y="228600"/>
                </a:cubicBezTo>
                <a:cubicBezTo>
                  <a:pt x="279944" y="228600"/>
                  <a:pt x="267662" y="240882"/>
                  <a:pt x="267662" y="256032"/>
                </a:cubicBezTo>
                <a:cubicBezTo>
                  <a:pt x="267662" y="271182"/>
                  <a:pt x="279944" y="283464"/>
                  <a:pt x="295094" y="283464"/>
                </a:cubicBezTo>
                <a:moveTo>
                  <a:pt x="295094" y="201168"/>
                </a:moveTo>
                <a:cubicBezTo>
                  <a:pt x="325394" y="201168"/>
                  <a:pt x="349958" y="225731"/>
                  <a:pt x="349958" y="256032"/>
                </a:cubicBezTo>
                <a:cubicBezTo>
                  <a:pt x="349958" y="286333"/>
                  <a:pt x="325394" y="310896"/>
                  <a:pt x="295094" y="310896"/>
                </a:cubicBezTo>
                <a:cubicBezTo>
                  <a:pt x="264793" y="310896"/>
                  <a:pt x="240230" y="286333"/>
                  <a:pt x="240230" y="256032"/>
                </a:cubicBezTo>
                <a:cubicBezTo>
                  <a:pt x="240230" y="225731"/>
                  <a:pt x="264793" y="201168"/>
                  <a:pt x="295094" y="201168"/>
                </a:cubicBezTo>
                <a:lnTo>
                  <a:pt x="295094" y="201168"/>
                </a:lnTo>
              </a:path>
            </a:pathLst>
          </a:custGeom>
          <a:solidFill>
            <a:srgbClr val="FFFFFF"/>
          </a:solidFill>
          <a:ln/>
        </p:spPr>
        <p:txBody>
          <a:bodyPr wrap="square" lIns="90000" tIns="46800" rIns="90000" bIns="46800" rtlCol="0" anchor="ctr"/>
          <a:lstStyle/>
          <a:p>
            <a:pPr marL="0" indent="0">
              <a:buNone/>
            </a:pPr>
            <a:endParaRPr lang="en-US" dirty="0"/>
          </a:p>
        </p:txBody>
      </p:sp>
      <p:pic>
        <p:nvPicPr>
          <p:cNvPr id="29" name="Picture 28">
            <a:extLst>
              <a:ext uri="{FF2B5EF4-FFF2-40B4-BE49-F238E27FC236}">
                <a16:creationId xmlns:a16="http://schemas.microsoft.com/office/drawing/2014/main" id="{B17C669D-1D60-6F7D-4CC6-560A1BF12D32}"/>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pic>
        <p:nvPicPr>
          <p:cNvPr id="35" name="Picture 34">
            <a:extLst>
              <a:ext uri="{FF2B5EF4-FFF2-40B4-BE49-F238E27FC236}">
                <a16:creationId xmlns:a16="http://schemas.microsoft.com/office/drawing/2014/main" id="{E3C4CB85-EA39-9BC4-DA0E-FB242175B69C}"/>
              </a:ext>
            </a:extLst>
          </p:cNvPr>
          <p:cNvPicPr>
            <a:picLocks noChangeAspect="1"/>
          </p:cNvPicPr>
          <p:nvPr/>
        </p:nvPicPr>
        <p:blipFill>
          <a:blip r:embed="rId4"/>
          <a:stretch>
            <a:fillRect/>
          </a:stretch>
        </p:blipFill>
        <p:spPr>
          <a:xfrm>
            <a:off x="10200521" y="2207250"/>
            <a:ext cx="633509" cy="633509"/>
          </a:xfrm>
          <a:prstGeom prst="rect">
            <a:avLst/>
          </a:prstGeom>
        </p:spPr>
      </p:pic>
      <p:sp>
        <p:nvSpPr>
          <p:cNvPr id="42" name="Text 22">
            <a:extLst>
              <a:ext uri="{FF2B5EF4-FFF2-40B4-BE49-F238E27FC236}">
                <a16:creationId xmlns:a16="http://schemas.microsoft.com/office/drawing/2014/main" id="{E5247F6D-1140-F07F-600F-BEE42EDE724A}"/>
              </a:ext>
            </a:extLst>
          </p:cNvPr>
          <p:cNvSpPr/>
          <p:nvPr/>
        </p:nvSpPr>
        <p:spPr>
          <a:xfrm>
            <a:off x="8372372" y="2132160"/>
            <a:ext cx="402661" cy="385922"/>
          </a:xfrm>
          <a:custGeom>
            <a:avLst/>
            <a:gdLst/>
            <a:ahLst/>
            <a:cxnLst/>
            <a:rect l="l" t="t" r="r" b="b"/>
            <a:pathLst>
              <a:path w="320040" h="320040">
                <a:moveTo>
                  <a:pt x="64758" y="3626"/>
                </a:moveTo>
                <a:cubicBezTo>
                  <a:pt x="60320" y="-187"/>
                  <a:pt x="54069" y="-1063"/>
                  <a:pt x="48756" y="1375"/>
                </a:cubicBezTo>
                <a:cubicBezTo>
                  <a:pt x="43443" y="3813"/>
                  <a:pt x="40005" y="9126"/>
                  <a:pt x="40005" y="15002"/>
                </a:cubicBezTo>
                <a:lnTo>
                  <a:pt x="40005" y="305038"/>
                </a:lnTo>
                <a:cubicBezTo>
                  <a:pt x="40005" y="310914"/>
                  <a:pt x="43443" y="316227"/>
                  <a:pt x="48756" y="318665"/>
                </a:cubicBezTo>
                <a:cubicBezTo>
                  <a:pt x="54069" y="321103"/>
                  <a:pt x="60320" y="320228"/>
                  <a:pt x="64758" y="316415"/>
                </a:cubicBezTo>
                <a:lnTo>
                  <a:pt x="90011" y="294787"/>
                </a:lnTo>
                <a:lnTo>
                  <a:pt x="115264" y="316415"/>
                </a:lnTo>
                <a:cubicBezTo>
                  <a:pt x="120890" y="321228"/>
                  <a:pt x="129204" y="321228"/>
                  <a:pt x="134767" y="316415"/>
                </a:cubicBezTo>
                <a:lnTo>
                  <a:pt x="160020" y="294787"/>
                </a:lnTo>
                <a:lnTo>
                  <a:pt x="185273" y="316415"/>
                </a:lnTo>
                <a:cubicBezTo>
                  <a:pt x="190899" y="321228"/>
                  <a:pt x="199212" y="321228"/>
                  <a:pt x="204776" y="316415"/>
                </a:cubicBezTo>
                <a:lnTo>
                  <a:pt x="230029" y="294787"/>
                </a:lnTo>
                <a:lnTo>
                  <a:pt x="255282" y="316415"/>
                </a:lnTo>
                <a:cubicBezTo>
                  <a:pt x="259720" y="320228"/>
                  <a:pt x="265971" y="321103"/>
                  <a:pt x="271284" y="318665"/>
                </a:cubicBezTo>
                <a:cubicBezTo>
                  <a:pt x="276597" y="316227"/>
                  <a:pt x="280035" y="310914"/>
                  <a:pt x="280035" y="305038"/>
                </a:cubicBezTo>
                <a:lnTo>
                  <a:pt x="280035" y="15002"/>
                </a:lnTo>
                <a:cubicBezTo>
                  <a:pt x="280035" y="9126"/>
                  <a:pt x="276597" y="3813"/>
                  <a:pt x="271284" y="1375"/>
                </a:cubicBezTo>
                <a:cubicBezTo>
                  <a:pt x="265971" y="-1063"/>
                  <a:pt x="259720" y="-188"/>
                  <a:pt x="255282" y="3625"/>
                </a:cubicBezTo>
                <a:lnTo>
                  <a:pt x="230029" y="25253"/>
                </a:lnTo>
                <a:lnTo>
                  <a:pt x="204776" y="3625"/>
                </a:lnTo>
                <a:cubicBezTo>
                  <a:pt x="199150" y="-1188"/>
                  <a:pt x="190836" y="-1188"/>
                  <a:pt x="185273" y="3625"/>
                </a:cubicBezTo>
                <a:lnTo>
                  <a:pt x="160020" y="25253"/>
                </a:lnTo>
                <a:lnTo>
                  <a:pt x="134767" y="3625"/>
                </a:lnTo>
                <a:cubicBezTo>
                  <a:pt x="129141" y="-1188"/>
                  <a:pt x="120828" y="-1188"/>
                  <a:pt x="115264" y="3625"/>
                </a:cubicBezTo>
                <a:lnTo>
                  <a:pt x="90011" y="25253"/>
                </a:lnTo>
                <a:lnTo>
                  <a:pt x="64758" y="3626"/>
                </a:lnTo>
                <a:moveTo>
                  <a:pt x="70009" y="272409"/>
                </a:moveTo>
                <a:lnTo>
                  <a:pt x="70009" y="47631"/>
                </a:lnTo>
                <a:lnTo>
                  <a:pt x="80260" y="56382"/>
                </a:lnTo>
                <a:cubicBezTo>
                  <a:pt x="85886" y="61195"/>
                  <a:pt x="94199" y="61195"/>
                  <a:pt x="99762" y="56382"/>
                </a:cubicBezTo>
                <a:lnTo>
                  <a:pt x="125016" y="34754"/>
                </a:lnTo>
                <a:lnTo>
                  <a:pt x="150269" y="56382"/>
                </a:lnTo>
                <a:cubicBezTo>
                  <a:pt x="155895" y="61195"/>
                  <a:pt x="164208" y="61195"/>
                  <a:pt x="169771" y="56382"/>
                </a:cubicBezTo>
                <a:lnTo>
                  <a:pt x="195024" y="34754"/>
                </a:lnTo>
                <a:lnTo>
                  <a:pt x="220278" y="56382"/>
                </a:lnTo>
                <a:cubicBezTo>
                  <a:pt x="225903" y="61195"/>
                  <a:pt x="234217" y="61195"/>
                  <a:pt x="239780" y="56382"/>
                </a:cubicBezTo>
                <a:lnTo>
                  <a:pt x="250031" y="47631"/>
                </a:lnTo>
                <a:lnTo>
                  <a:pt x="250031" y="272409"/>
                </a:lnTo>
                <a:lnTo>
                  <a:pt x="239780" y="263658"/>
                </a:lnTo>
                <a:cubicBezTo>
                  <a:pt x="234154" y="258845"/>
                  <a:pt x="225841" y="258845"/>
                  <a:pt x="220278" y="263658"/>
                </a:cubicBezTo>
                <a:lnTo>
                  <a:pt x="195024" y="285286"/>
                </a:lnTo>
                <a:lnTo>
                  <a:pt x="169771" y="263658"/>
                </a:lnTo>
                <a:cubicBezTo>
                  <a:pt x="164146" y="258845"/>
                  <a:pt x="155832" y="258845"/>
                  <a:pt x="150269" y="263658"/>
                </a:cubicBezTo>
                <a:lnTo>
                  <a:pt x="125016" y="285286"/>
                </a:lnTo>
                <a:lnTo>
                  <a:pt x="99762" y="263658"/>
                </a:lnTo>
                <a:cubicBezTo>
                  <a:pt x="94137" y="258845"/>
                  <a:pt x="85823" y="258845"/>
                  <a:pt x="80260" y="263658"/>
                </a:cubicBezTo>
                <a:lnTo>
                  <a:pt x="70009" y="272409"/>
                </a:lnTo>
                <a:moveTo>
                  <a:pt x="115014" y="90011"/>
                </a:moveTo>
                <a:cubicBezTo>
                  <a:pt x="106701" y="90011"/>
                  <a:pt x="100013" y="96700"/>
                  <a:pt x="100013" y="105013"/>
                </a:cubicBezTo>
                <a:cubicBezTo>
                  <a:pt x="100013" y="113327"/>
                  <a:pt x="106701" y="120015"/>
                  <a:pt x="115014" y="120015"/>
                </a:cubicBezTo>
                <a:lnTo>
                  <a:pt x="205026" y="120015"/>
                </a:lnTo>
                <a:cubicBezTo>
                  <a:pt x="213339" y="120015"/>
                  <a:pt x="220027" y="113327"/>
                  <a:pt x="220027" y="105013"/>
                </a:cubicBezTo>
                <a:cubicBezTo>
                  <a:pt x="220027" y="96700"/>
                  <a:pt x="213339" y="90011"/>
                  <a:pt x="205026" y="90011"/>
                </a:cubicBezTo>
                <a:lnTo>
                  <a:pt x="115014" y="90011"/>
                </a:lnTo>
                <a:moveTo>
                  <a:pt x="115014" y="200025"/>
                </a:moveTo>
                <a:cubicBezTo>
                  <a:pt x="106701" y="200025"/>
                  <a:pt x="100013" y="206713"/>
                  <a:pt x="100013" y="215027"/>
                </a:cubicBezTo>
                <a:cubicBezTo>
                  <a:pt x="100013" y="223340"/>
                  <a:pt x="106701" y="230029"/>
                  <a:pt x="115014" y="230029"/>
                </a:cubicBezTo>
                <a:lnTo>
                  <a:pt x="205026" y="230029"/>
                </a:lnTo>
                <a:cubicBezTo>
                  <a:pt x="213339" y="230029"/>
                  <a:pt x="220027" y="223340"/>
                  <a:pt x="220027" y="215027"/>
                </a:cubicBezTo>
                <a:cubicBezTo>
                  <a:pt x="220027" y="206713"/>
                  <a:pt x="213339" y="200025"/>
                  <a:pt x="205026" y="200025"/>
                </a:cubicBezTo>
                <a:lnTo>
                  <a:pt x="115014" y="200025"/>
                </a:lnTo>
                <a:moveTo>
                  <a:pt x="100013" y="160020"/>
                </a:moveTo>
                <a:cubicBezTo>
                  <a:pt x="100013" y="168334"/>
                  <a:pt x="106701" y="175022"/>
                  <a:pt x="115014" y="175022"/>
                </a:cubicBezTo>
                <a:lnTo>
                  <a:pt x="205026" y="175022"/>
                </a:lnTo>
                <a:cubicBezTo>
                  <a:pt x="213339" y="175022"/>
                  <a:pt x="220027" y="168334"/>
                  <a:pt x="220027" y="160020"/>
                </a:cubicBezTo>
                <a:cubicBezTo>
                  <a:pt x="220027" y="151706"/>
                  <a:pt x="213339" y="145018"/>
                  <a:pt x="205026" y="145018"/>
                </a:cubicBezTo>
                <a:lnTo>
                  <a:pt x="115014" y="145018"/>
                </a:lnTo>
                <a:cubicBezTo>
                  <a:pt x="106701" y="145018"/>
                  <a:pt x="100013" y="151706"/>
                  <a:pt x="100013" y="160020"/>
                </a:cubicBezTo>
              </a:path>
            </a:pathLst>
          </a:custGeom>
          <a:solidFill>
            <a:schemeClr val="bg1"/>
          </a:solidFill>
          <a:ln/>
        </p:spPr>
        <p:txBody>
          <a:bodyPr wrap="square" lIns="90000" tIns="46800" rIns="90000" bIns="46800" rtlCol="0" anchor="ctr"/>
          <a:lstStyle/>
          <a:p>
            <a:pPr marL="0" indent="0">
              <a:buNone/>
            </a:pPr>
            <a:endParaRPr lang="en-US" dirty="0"/>
          </a:p>
        </p:txBody>
      </p:sp>
      <p:sp>
        <p:nvSpPr>
          <p:cNvPr id="43" name="Text 7">
            <a:extLst>
              <a:ext uri="{FF2B5EF4-FFF2-40B4-BE49-F238E27FC236}">
                <a16:creationId xmlns:a16="http://schemas.microsoft.com/office/drawing/2014/main" id="{57BF057D-A782-561E-5412-97CC2FA2B473}"/>
              </a:ext>
            </a:extLst>
          </p:cNvPr>
          <p:cNvSpPr/>
          <p:nvPr/>
        </p:nvSpPr>
        <p:spPr>
          <a:xfrm>
            <a:off x="7607201" y="3826505"/>
            <a:ext cx="379208" cy="409432"/>
          </a:xfrm>
          <a:custGeom>
            <a:avLst/>
            <a:gdLst/>
            <a:ahLst/>
            <a:cxnLst/>
            <a:rect l="l" t="t" r="r" b="b"/>
            <a:pathLst>
              <a:path w="457200" h="457200">
                <a:moveTo>
                  <a:pt x="287804" y="239316"/>
                </a:moveTo>
                <a:cubicBezTo>
                  <a:pt x="296198" y="241637"/>
                  <a:pt x="305038" y="242888"/>
                  <a:pt x="314325" y="242888"/>
                </a:cubicBezTo>
                <a:cubicBezTo>
                  <a:pt x="368350" y="242888"/>
                  <a:pt x="412373" y="200025"/>
                  <a:pt x="414248" y="146447"/>
                </a:cubicBezTo>
                <a:lnTo>
                  <a:pt x="391656" y="169039"/>
                </a:lnTo>
                <a:cubicBezTo>
                  <a:pt x="380940" y="179755"/>
                  <a:pt x="366385" y="185738"/>
                  <a:pt x="351205" y="185738"/>
                </a:cubicBezTo>
                <a:lnTo>
                  <a:pt x="328613" y="185738"/>
                </a:lnTo>
                <a:cubicBezTo>
                  <a:pt x="297091" y="185738"/>
                  <a:pt x="271463" y="160109"/>
                  <a:pt x="271463" y="128588"/>
                </a:cubicBezTo>
                <a:lnTo>
                  <a:pt x="271463" y="105906"/>
                </a:lnTo>
                <a:cubicBezTo>
                  <a:pt x="271463" y="90726"/>
                  <a:pt x="277446" y="76170"/>
                  <a:pt x="288161" y="65455"/>
                </a:cubicBezTo>
                <a:lnTo>
                  <a:pt x="288161" y="65455"/>
                </a:lnTo>
                <a:lnTo>
                  <a:pt x="310753" y="42952"/>
                </a:lnTo>
                <a:cubicBezTo>
                  <a:pt x="257175" y="44738"/>
                  <a:pt x="214313" y="88850"/>
                  <a:pt x="214313" y="142875"/>
                </a:cubicBezTo>
                <a:cubicBezTo>
                  <a:pt x="214313" y="152072"/>
                  <a:pt x="215563" y="161002"/>
                  <a:pt x="217884" y="169396"/>
                </a:cubicBezTo>
                <a:cubicBezTo>
                  <a:pt x="221992" y="184219"/>
                  <a:pt x="217706" y="200114"/>
                  <a:pt x="206812" y="211008"/>
                </a:cubicBezTo>
                <a:lnTo>
                  <a:pt x="50989" y="366742"/>
                </a:lnTo>
                <a:cubicBezTo>
                  <a:pt x="45720" y="371921"/>
                  <a:pt x="42863" y="379065"/>
                  <a:pt x="42863" y="386477"/>
                </a:cubicBezTo>
                <a:cubicBezTo>
                  <a:pt x="42863" y="401836"/>
                  <a:pt x="55364" y="414337"/>
                  <a:pt x="70723" y="414337"/>
                </a:cubicBezTo>
                <a:cubicBezTo>
                  <a:pt x="78135" y="414337"/>
                  <a:pt x="85189" y="411391"/>
                  <a:pt x="90458" y="406211"/>
                </a:cubicBezTo>
                <a:lnTo>
                  <a:pt x="246192" y="250388"/>
                </a:lnTo>
                <a:cubicBezTo>
                  <a:pt x="257086" y="239494"/>
                  <a:pt x="272981" y="235297"/>
                  <a:pt x="287804" y="239316"/>
                </a:cubicBezTo>
                <a:lnTo>
                  <a:pt x="287804" y="239316"/>
                </a:lnTo>
                <a:moveTo>
                  <a:pt x="379155" y="35183"/>
                </a:moveTo>
                <a:lnTo>
                  <a:pt x="318522" y="95815"/>
                </a:lnTo>
                <a:cubicBezTo>
                  <a:pt x="315843" y="98494"/>
                  <a:pt x="314325" y="102156"/>
                  <a:pt x="314325" y="105906"/>
                </a:cubicBezTo>
                <a:lnTo>
                  <a:pt x="314325" y="128587"/>
                </a:lnTo>
                <a:cubicBezTo>
                  <a:pt x="314325" y="136446"/>
                  <a:pt x="320754" y="142875"/>
                  <a:pt x="328613" y="142875"/>
                </a:cubicBezTo>
                <a:lnTo>
                  <a:pt x="351294" y="142875"/>
                </a:lnTo>
                <a:cubicBezTo>
                  <a:pt x="355044" y="142875"/>
                  <a:pt x="358705" y="141357"/>
                  <a:pt x="361384" y="138678"/>
                </a:cubicBezTo>
                <a:lnTo>
                  <a:pt x="422017" y="78045"/>
                </a:lnTo>
                <a:cubicBezTo>
                  <a:pt x="428446" y="71616"/>
                  <a:pt x="439251" y="72777"/>
                  <a:pt x="443180" y="80992"/>
                </a:cubicBezTo>
                <a:cubicBezTo>
                  <a:pt x="452199" y="99745"/>
                  <a:pt x="457200" y="120729"/>
                  <a:pt x="457200" y="142875"/>
                </a:cubicBezTo>
                <a:cubicBezTo>
                  <a:pt x="457200" y="221813"/>
                  <a:pt x="393263" y="285750"/>
                  <a:pt x="314325" y="285750"/>
                </a:cubicBezTo>
                <a:cubicBezTo>
                  <a:pt x="301198" y="285750"/>
                  <a:pt x="288518" y="283964"/>
                  <a:pt x="276552" y="280660"/>
                </a:cubicBezTo>
                <a:lnTo>
                  <a:pt x="120729" y="436483"/>
                </a:lnTo>
                <a:cubicBezTo>
                  <a:pt x="107424" y="449788"/>
                  <a:pt x="89476" y="457200"/>
                  <a:pt x="70723" y="457200"/>
                </a:cubicBezTo>
                <a:cubicBezTo>
                  <a:pt x="31700" y="457200"/>
                  <a:pt x="0" y="425500"/>
                  <a:pt x="0" y="386477"/>
                </a:cubicBezTo>
                <a:cubicBezTo>
                  <a:pt x="0" y="367725"/>
                  <a:pt x="7412" y="349776"/>
                  <a:pt x="20717" y="336471"/>
                </a:cubicBezTo>
                <a:lnTo>
                  <a:pt x="176540" y="180648"/>
                </a:lnTo>
                <a:cubicBezTo>
                  <a:pt x="173236" y="168682"/>
                  <a:pt x="171450" y="156002"/>
                  <a:pt x="171450" y="142875"/>
                </a:cubicBezTo>
                <a:cubicBezTo>
                  <a:pt x="171450" y="63937"/>
                  <a:pt x="235387" y="0"/>
                  <a:pt x="314325" y="0"/>
                </a:cubicBezTo>
                <a:cubicBezTo>
                  <a:pt x="336471" y="0"/>
                  <a:pt x="357455" y="5090"/>
                  <a:pt x="376208" y="14020"/>
                </a:cubicBezTo>
                <a:cubicBezTo>
                  <a:pt x="384423" y="17949"/>
                  <a:pt x="385584" y="28754"/>
                  <a:pt x="379155" y="35183"/>
                </a:cubicBezTo>
                <a:lnTo>
                  <a:pt x="379155" y="35183"/>
                </a:lnTo>
                <a:moveTo>
                  <a:pt x="78581" y="364331"/>
                </a:moveTo>
                <a:cubicBezTo>
                  <a:pt x="86472" y="364331"/>
                  <a:pt x="92869" y="370728"/>
                  <a:pt x="92869" y="378619"/>
                </a:cubicBezTo>
                <a:cubicBezTo>
                  <a:pt x="92869" y="386510"/>
                  <a:pt x="86472" y="392906"/>
                  <a:pt x="78581" y="392906"/>
                </a:cubicBezTo>
                <a:cubicBezTo>
                  <a:pt x="70690" y="392906"/>
                  <a:pt x="64294" y="386510"/>
                  <a:pt x="64294" y="378619"/>
                </a:cubicBezTo>
                <a:cubicBezTo>
                  <a:pt x="64294" y="370728"/>
                  <a:pt x="70690" y="364331"/>
                  <a:pt x="78581" y="364331"/>
                </a:cubicBezTo>
              </a:path>
            </a:pathLst>
          </a:custGeom>
          <a:solidFill>
            <a:srgbClr val="FFFFFF"/>
          </a:solidFill>
          <a:ln/>
        </p:spPr>
        <p:txBody>
          <a:bodyPr wrap="square" lIns="90000" tIns="46800" rIns="90000" bIns="46800" rtlCol="0" anchor="ctr"/>
          <a:lstStyle/>
          <a:p>
            <a:pPr marL="0" indent="0">
              <a:buNone/>
            </a:pPr>
            <a:endParaRPr lang="en-US" dirty="0"/>
          </a:p>
        </p:txBody>
      </p:sp>
      <p:sp>
        <p:nvSpPr>
          <p:cNvPr id="49" name="Text 22">
            <a:extLst>
              <a:ext uri="{FF2B5EF4-FFF2-40B4-BE49-F238E27FC236}">
                <a16:creationId xmlns:a16="http://schemas.microsoft.com/office/drawing/2014/main" id="{D6D5CF3B-FDFF-82FE-C76D-862D24AC9ECE}"/>
              </a:ext>
            </a:extLst>
          </p:cNvPr>
          <p:cNvSpPr/>
          <p:nvPr/>
        </p:nvSpPr>
        <p:spPr>
          <a:xfrm>
            <a:off x="839754" y="1619898"/>
            <a:ext cx="320040" cy="320040"/>
          </a:xfrm>
          <a:custGeom>
            <a:avLst/>
            <a:gdLst/>
            <a:ahLst/>
            <a:cxnLst/>
            <a:rect l="l" t="t" r="r" b="b"/>
            <a:pathLst>
              <a:path w="320040" h="320040">
                <a:moveTo>
                  <a:pt x="64758" y="3626"/>
                </a:moveTo>
                <a:cubicBezTo>
                  <a:pt x="60320" y="-187"/>
                  <a:pt x="54069" y="-1063"/>
                  <a:pt x="48756" y="1375"/>
                </a:cubicBezTo>
                <a:cubicBezTo>
                  <a:pt x="43443" y="3813"/>
                  <a:pt x="40005" y="9126"/>
                  <a:pt x="40005" y="15002"/>
                </a:cubicBezTo>
                <a:lnTo>
                  <a:pt x="40005" y="305038"/>
                </a:lnTo>
                <a:cubicBezTo>
                  <a:pt x="40005" y="310914"/>
                  <a:pt x="43443" y="316227"/>
                  <a:pt x="48756" y="318665"/>
                </a:cubicBezTo>
                <a:cubicBezTo>
                  <a:pt x="54069" y="321103"/>
                  <a:pt x="60320" y="320228"/>
                  <a:pt x="64758" y="316415"/>
                </a:cubicBezTo>
                <a:lnTo>
                  <a:pt x="90011" y="294787"/>
                </a:lnTo>
                <a:lnTo>
                  <a:pt x="115264" y="316415"/>
                </a:lnTo>
                <a:cubicBezTo>
                  <a:pt x="120890" y="321228"/>
                  <a:pt x="129204" y="321228"/>
                  <a:pt x="134767" y="316415"/>
                </a:cubicBezTo>
                <a:lnTo>
                  <a:pt x="160020" y="294787"/>
                </a:lnTo>
                <a:lnTo>
                  <a:pt x="185273" y="316415"/>
                </a:lnTo>
                <a:cubicBezTo>
                  <a:pt x="190899" y="321228"/>
                  <a:pt x="199212" y="321228"/>
                  <a:pt x="204776" y="316415"/>
                </a:cubicBezTo>
                <a:lnTo>
                  <a:pt x="230029" y="294787"/>
                </a:lnTo>
                <a:lnTo>
                  <a:pt x="255282" y="316415"/>
                </a:lnTo>
                <a:cubicBezTo>
                  <a:pt x="259720" y="320228"/>
                  <a:pt x="265971" y="321103"/>
                  <a:pt x="271284" y="318665"/>
                </a:cubicBezTo>
                <a:cubicBezTo>
                  <a:pt x="276597" y="316227"/>
                  <a:pt x="280035" y="310914"/>
                  <a:pt x="280035" y="305038"/>
                </a:cubicBezTo>
                <a:lnTo>
                  <a:pt x="280035" y="15002"/>
                </a:lnTo>
                <a:cubicBezTo>
                  <a:pt x="280035" y="9126"/>
                  <a:pt x="276597" y="3813"/>
                  <a:pt x="271284" y="1375"/>
                </a:cubicBezTo>
                <a:cubicBezTo>
                  <a:pt x="265971" y="-1063"/>
                  <a:pt x="259720" y="-188"/>
                  <a:pt x="255282" y="3625"/>
                </a:cubicBezTo>
                <a:lnTo>
                  <a:pt x="230029" y="25253"/>
                </a:lnTo>
                <a:lnTo>
                  <a:pt x="204776" y="3625"/>
                </a:lnTo>
                <a:cubicBezTo>
                  <a:pt x="199150" y="-1188"/>
                  <a:pt x="190836" y="-1188"/>
                  <a:pt x="185273" y="3625"/>
                </a:cubicBezTo>
                <a:lnTo>
                  <a:pt x="160020" y="25253"/>
                </a:lnTo>
                <a:lnTo>
                  <a:pt x="134767" y="3625"/>
                </a:lnTo>
                <a:cubicBezTo>
                  <a:pt x="129141" y="-1188"/>
                  <a:pt x="120828" y="-1188"/>
                  <a:pt x="115264" y="3625"/>
                </a:cubicBezTo>
                <a:lnTo>
                  <a:pt x="90011" y="25253"/>
                </a:lnTo>
                <a:lnTo>
                  <a:pt x="64758" y="3626"/>
                </a:lnTo>
                <a:moveTo>
                  <a:pt x="70009" y="272409"/>
                </a:moveTo>
                <a:lnTo>
                  <a:pt x="70009" y="47631"/>
                </a:lnTo>
                <a:lnTo>
                  <a:pt x="80260" y="56382"/>
                </a:lnTo>
                <a:cubicBezTo>
                  <a:pt x="85886" y="61195"/>
                  <a:pt x="94199" y="61195"/>
                  <a:pt x="99762" y="56382"/>
                </a:cubicBezTo>
                <a:lnTo>
                  <a:pt x="125016" y="34754"/>
                </a:lnTo>
                <a:lnTo>
                  <a:pt x="150269" y="56382"/>
                </a:lnTo>
                <a:cubicBezTo>
                  <a:pt x="155895" y="61195"/>
                  <a:pt x="164208" y="61195"/>
                  <a:pt x="169771" y="56382"/>
                </a:cubicBezTo>
                <a:lnTo>
                  <a:pt x="195024" y="34754"/>
                </a:lnTo>
                <a:lnTo>
                  <a:pt x="220278" y="56382"/>
                </a:lnTo>
                <a:cubicBezTo>
                  <a:pt x="225903" y="61195"/>
                  <a:pt x="234217" y="61195"/>
                  <a:pt x="239780" y="56382"/>
                </a:cubicBezTo>
                <a:lnTo>
                  <a:pt x="250031" y="47631"/>
                </a:lnTo>
                <a:lnTo>
                  <a:pt x="250031" y="272409"/>
                </a:lnTo>
                <a:lnTo>
                  <a:pt x="239780" y="263658"/>
                </a:lnTo>
                <a:cubicBezTo>
                  <a:pt x="234154" y="258845"/>
                  <a:pt x="225841" y="258845"/>
                  <a:pt x="220278" y="263658"/>
                </a:cubicBezTo>
                <a:lnTo>
                  <a:pt x="195024" y="285286"/>
                </a:lnTo>
                <a:lnTo>
                  <a:pt x="169771" y="263658"/>
                </a:lnTo>
                <a:cubicBezTo>
                  <a:pt x="164146" y="258845"/>
                  <a:pt x="155832" y="258845"/>
                  <a:pt x="150269" y="263658"/>
                </a:cubicBezTo>
                <a:lnTo>
                  <a:pt x="125016" y="285286"/>
                </a:lnTo>
                <a:lnTo>
                  <a:pt x="99762" y="263658"/>
                </a:lnTo>
                <a:cubicBezTo>
                  <a:pt x="94137" y="258845"/>
                  <a:pt x="85823" y="258845"/>
                  <a:pt x="80260" y="263658"/>
                </a:cubicBezTo>
                <a:lnTo>
                  <a:pt x="70009" y="272409"/>
                </a:lnTo>
                <a:moveTo>
                  <a:pt x="115014" y="90011"/>
                </a:moveTo>
                <a:cubicBezTo>
                  <a:pt x="106701" y="90011"/>
                  <a:pt x="100013" y="96700"/>
                  <a:pt x="100013" y="105013"/>
                </a:cubicBezTo>
                <a:cubicBezTo>
                  <a:pt x="100013" y="113327"/>
                  <a:pt x="106701" y="120015"/>
                  <a:pt x="115014" y="120015"/>
                </a:cubicBezTo>
                <a:lnTo>
                  <a:pt x="205026" y="120015"/>
                </a:lnTo>
                <a:cubicBezTo>
                  <a:pt x="213339" y="120015"/>
                  <a:pt x="220027" y="113327"/>
                  <a:pt x="220027" y="105013"/>
                </a:cubicBezTo>
                <a:cubicBezTo>
                  <a:pt x="220027" y="96700"/>
                  <a:pt x="213339" y="90011"/>
                  <a:pt x="205026" y="90011"/>
                </a:cubicBezTo>
                <a:lnTo>
                  <a:pt x="115014" y="90011"/>
                </a:lnTo>
                <a:moveTo>
                  <a:pt x="115014" y="200025"/>
                </a:moveTo>
                <a:cubicBezTo>
                  <a:pt x="106701" y="200025"/>
                  <a:pt x="100013" y="206713"/>
                  <a:pt x="100013" y="215027"/>
                </a:cubicBezTo>
                <a:cubicBezTo>
                  <a:pt x="100013" y="223340"/>
                  <a:pt x="106701" y="230029"/>
                  <a:pt x="115014" y="230029"/>
                </a:cubicBezTo>
                <a:lnTo>
                  <a:pt x="205026" y="230029"/>
                </a:lnTo>
                <a:cubicBezTo>
                  <a:pt x="213339" y="230029"/>
                  <a:pt x="220027" y="223340"/>
                  <a:pt x="220027" y="215027"/>
                </a:cubicBezTo>
                <a:cubicBezTo>
                  <a:pt x="220027" y="206713"/>
                  <a:pt x="213339" y="200025"/>
                  <a:pt x="205026" y="200025"/>
                </a:cubicBezTo>
                <a:lnTo>
                  <a:pt x="115014" y="200025"/>
                </a:lnTo>
                <a:moveTo>
                  <a:pt x="100013" y="160020"/>
                </a:moveTo>
                <a:cubicBezTo>
                  <a:pt x="100013" y="168334"/>
                  <a:pt x="106701" y="175022"/>
                  <a:pt x="115014" y="175022"/>
                </a:cubicBezTo>
                <a:lnTo>
                  <a:pt x="205026" y="175022"/>
                </a:lnTo>
                <a:cubicBezTo>
                  <a:pt x="213339" y="175022"/>
                  <a:pt x="220027" y="168334"/>
                  <a:pt x="220027" y="160020"/>
                </a:cubicBezTo>
                <a:cubicBezTo>
                  <a:pt x="220027" y="151706"/>
                  <a:pt x="213339" y="145018"/>
                  <a:pt x="205026" y="145018"/>
                </a:cubicBezTo>
                <a:lnTo>
                  <a:pt x="115014" y="145018"/>
                </a:lnTo>
                <a:cubicBezTo>
                  <a:pt x="106701" y="145018"/>
                  <a:pt x="100013" y="151706"/>
                  <a:pt x="100013" y="160020"/>
                </a:cubicBezTo>
              </a:path>
            </a:pathLst>
          </a:custGeom>
          <a:solidFill>
            <a:schemeClr val="bg1"/>
          </a:solidFill>
          <a:ln/>
        </p:spPr>
        <p:txBody>
          <a:bodyPr wrap="square" lIns="90000" tIns="46800" rIns="90000" bIns="46800" rtlCol="0" anchor="ctr"/>
          <a:lstStyle/>
          <a:p>
            <a:pPr marL="0" indent="0">
              <a:buNone/>
            </a:pPr>
            <a:endParaRPr lang="en-US" dirty="0"/>
          </a:p>
        </p:txBody>
      </p:sp>
      <p:pic>
        <p:nvPicPr>
          <p:cNvPr id="50" name="Picture 49">
            <a:extLst>
              <a:ext uri="{FF2B5EF4-FFF2-40B4-BE49-F238E27FC236}">
                <a16:creationId xmlns:a16="http://schemas.microsoft.com/office/drawing/2014/main" id="{B5DCB76B-32CB-FDE2-9CD8-428EBA30A311}"/>
              </a:ext>
            </a:extLst>
          </p:cNvPr>
          <p:cNvPicPr>
            <a:picLocks noChangeAspect="1"/>
          </p:cNvPicPr>
          <p:nvPr/>
        </p:nvPicPr>
        <p:blipFill>
          <a:blip r:embed="rId4"/>
          <a:stretch>
            <a:fillRect/>
          </a:stretch>
        </p:blipFill>
        <p:spPr>
          <a:xfrm>
            <a:off x="691051" y="2397711"/>
            <a:ext cx="633509" cy="633509"/>
          </a:xfrm>
          <a:prstGeom prst="rect">
            <a:avLst/>
          </a:prstGeom>
        </p:spPr>
      </p:pic>
      <p:sp>
        <p:nvSpPr>
          <p:cNvPr id="51" name="Text 22">
            <a:extLst>
              <a:ext uri="{FF2B5EF4-FFF2-40B4-BE49-F238E27FC236}">
                <a16:creationId xmlns:a16="http://schemas.microsoft.com/office/drawing/2014/main" id="{5166F72D-A6E8-185C-CB4C-BBA5BA0A3081}"/>
              </a:ext>
            </a:extLst>
          </p:cNvPr>
          <p:cNvSpPr/>
          <p:nvPr/>
        </p:nvSpPr>
        <p:spPr>
          <a:xfrm>
            <a:off x="816894" y="3488015"/>
            <a:ext cx="365760" cy="365760"/>
          </a:xfrm>
          <a:custGeom>
            <a:avLst/>
            <a:gdLst/>
            <a:ahLst/>
            <a:cxnLst/>
            <a:rect l="l" t="t" r="r" b="b"/>
            <a:pathLst>
              <a:path w="365760" h="365760">
                <a:moveTo>
                  <a:pt x="189938" y="68580"/>
                </a:moveTo>
                <a:cubicBezTo>
                  <a:pt x="189938" y="60979"/>
                  <a:pt x="196053" y="54864"/>
                  <a:pt x="203654" y="54864"/>
                </a:cubicBezTo>
                <a:lnTo>
                  <a:pt x="227257" y="54864"/>
                </a:lnTo>
                <a:cubicBezTo>
                  <a:pt x="240858" y="54864"/>
                  <a:pt x="253031" y="63494"/>
                  <a:pt x="257489" y="76352"/>
                </a:cubicBezTo>
                <a:lnTo>
                  <a:pt x="262118" y="89668"/>
                </a:lnTo>
                <a:lnTo>
                  <a:pt x="291265" y="75095"/>
                </a:lnTo>
                <a:cubicBezTo>
                  <a:pt x="293779" y="73838"/>
                  <a:pt x="296580" y="73152"/>
                  <a:pt x="299437" y="73152"/>
                </a:cubicBezTo>
                <a:lnTo>
                  <a:pt x="304238" y="73152"/>
                </a:lnTo>
                <a:cubicBezTo>
                  <a:pt x="309267" y="73152"/>
                  <a:pt x="313382" y="77267"/>
                  <a:pt x="313382" y="82296"/>
                </a:cubicBezTo>
                <a:lnTo>
                  <a:pt x="313382" y="118872"/>
                </a:lnTo>
                <a:cubicBezTo>
                  <a:pt x="313382" y="123901"/>
                  <a:pt x="309267" y="128016"/>
                  <a:pt x="304238" y="128016"/>
                </a:cubicBezTo>
                <a:lnTo>
                  <a:pt x="299437" y="128016"/>
                </a:lnTo>
                <a:cubicBezTo>
                  <a:pt x="296580" y="128016"/>
                  <a:pt x="293779" y="127330"/>
                  <a:pt x="291265" y="126073"/>
                </a:cubicBezTo>
                <a:lnTo>
                  <a:pt x="271319" y="116072"/>
                </a:lnTo>
                <a:lnTo>
                  <a:pt x="288236" y="164821"/>
                </a:lnTo>
                <a:cubicBezTo>
                  <a:pt x="290522" y="164649"/>
                  <a:pt x="292808" y="164592"/>
                  <a:pt x="295094" y="164592"/>
                </a:cubicBezTo>
                <a:cubicBezTo>
                  <a:pt x="320068" y="164592"/>
                  <a:pt x="342700" y="174593"/>
                  <a:pt x="359159" y="190767"/>
                </a:cubicBezTo>
                <a:cubicBezTo>
                  <a:pt x="364588" y="196082"/>
                  <a:pt x="364645" y="204768"/>
                  <a:pt x="359330" y="210141"/>
                </a:cubicBezTo>
                <a:cubicBezTo>
                  <a:pt x="354015" y="215513"/>
                  <a:pt x="345329" y="215627"/>
                  <a:pt x="339957" y="210312"/>
                </a:cubicBezTo>
                <a:cubicBezTo>
                  <a:pt x="328355" y="198996"/>
                  <a:pt x="312582" y="192024"/>
                  <a:pt x="295094" y="192024"/>
                </a:cubicBezTo>
                <a:cubicBezTo>
                  <a:pt x="263604" y="192024"/>
                  <a:pt x="237372" y="214770"/>
                  <a:pt x="232057" y="244773"/>
                </a:cubicBezTo>
                <a:cubicBezTo>
                  <a:pt x="230914" y="251346"/>
                  <a:pt x="225199" y="256089"/>
                  <a:pt x="218570" y="256089"/>
                </a:cubicBezTo>
                <a:lnTo>
                  <a:pt x="194510" y="256089"/>
                </a:lnTo>
                <a:cubicBezTo>
                  <a:pt x="193995" y="256089"/>
                  <a:pt x="193538" y="256089"/>
                  <a:pt x="193024" y="256032"/>
                </a:cubicBezTo>
                <a:lnTo>
                  <a:pt x="167078" y="256032"/>
                </a:lnTo>
                <a:lnTo>
                  <a:pt x="148790" y="256032"/>
                </a:lnTo>
                <a:cubicBezTo>
                  <a:pt x="148790" y="286322"/>
                  <a:pt x="124215" y="310896"/>
                  <a:pt x="93926" y="310896"/>
                </a:cubicBezTo>
                <a:cubicBezTo>
                  <a:pt x="63636" y="310896"/>
                  <a:pt x="39062" y="286322"/>
                  <a:pt x="39062" y="256032"/>
                </a:cubicBezTo>
                <a:lnTo>
                  <a:pt x="20774" y="256032"/>
                </a:lnTo>
                <a:cubicBezTo>
                  <a:pt x="10658" y="256032"/>
                  <a:pt x="2486" y="247860"/>
                  <a:pt x="2486" y="237744"/>
                </a:cubicBezTo>
                <a:lnTo>
                  <a:pt x="2486" y="219456"/>
                </a:lnTo>
                <a:cubicBezTo>
                  <a:pt x="2486" y="179051"/>
                  <a:pt x="35233" y="146304"/>
                  <a:pt x="75638" y="146304"/>
                </a:cubicBezTo>
                <a:lnTo>
                  <a:pt x="130502" y="146304"/>
                </a:lnTo>
                <a:cubicBezTo>
                  <a:pt x="140617" y="146304"/>
                  <a:pt x="148790" y="154476"/>
                  <a:pt x="148790" y="164592"/>
                </a:cubicBezTo>
                <a:lnTo>
                  <a:pt x="148790" y="210312"/>
                </a:lnTo>
                <a:cubicBezTo>
                  <a:pt x="148790" y="220428"/>
                  <a:pt x="156962" y="228600"/>
                  <a:pt x="167078" y="228600"/>
                </a:cubicBezTo>
                <a:lnTo>
                  <a:pt x="189938" y="228600"/>
                </a:lnTo>
                <a:lnTo>
                  <a:pt x="207826" y="228600"/>
                </a:lnTo>
                <a:cubicBezTo>
                  <a:pt x="216113" y="202311"/>
                  <a:pt x="235886" y="181108"/>
                  <a:pt x="261318" y="171050"/>
                </a:cubicBezTo>
                <a:lnTo>
                  <a:pt x="231543" y="85382"/>
                </a:lnTo>
                <a:cubicBezTo>
                  <a:pt x="230914" y="83553"/>
                  <a:pt x="229143" y="82296"/>
                  <a:pt x="227200" y="82296"/>
                </a:cubicBezTo>
                <a:lnTo>
                  <a:pt x="203654" y="82296"/>
                </a:lnTo>
                <a:cubicBezTo>
                  <a:pt x="196053" y="82296"/>
                  <a:pt x="189938" y="76181"/>
                  <a:pt x="189938" y="68580"/>
                </a:cubicBezTo>
                <a:lnTo>
                  <a:pt x="189938" y="68580"/>
                </a:lnTo>
                <a:moveTo>
                  <a:pt x="71066" y="100584"/>
                </a:moveTo>
                <a:lnTo>
                  <a:pt x="135074" y="100584"/>
                </a:lnTo>
                <a:cubicBezTo>
                  <a:pt x="142675" y="100584"/>
                  <a:pt x="148790" y="106699"/>
                  <a:pt x="148790" y="114300"/>
                </a:cubicBezTo>
                <a:cubicBezTo>
                  <a:pt x="148790" y="121901"/>
                  <a:pt x="142675" y="128016"/>
                  <a:pt x="135074" y="128016"/>
                </a:cubicBezTo>
                <a:lnTo>
                  <a:pt x="71066" y="128016"/>
                </a:lnTo>
                <a:cubicBezTo>
                  <a:pt x="63465" y="128016"/>
                  <a:pt x="57350" y="121901"/>
                  <a:pt x="57350" y="114300"/>
                </a:cubicBezTo>
                <a:cubicBezTo>
                  <a:pt x="57350" y="106699"/>
                  <a:pt x="63465" y="100584"/>
                  <a:pt x="71066" y="100584"/>
                </a:cubicBezTo>
                <a:lnTo>
                  <a:pt x="71066" y="100584"/>
                </a:lnTo>
                <a:moveTo>
                  <a:pt x="121358" y="173736"/>
                </a:moveTo>
                <a:lnTo>
                  <a:pt x="75638" y="173736"/>
                </a:lnTo>
                <a:cubicBezTo>
                  <a:pt x="50378" y="173736"/>
                  <a:pt x="29918" y="194196"/>
                  <a:pt x="29918" y="219456"/>
                </a:cubicBezTo>
                <a:lnTo>
                  <a:pt x="29918" y="228600"/>
                </a:lnTo>
                <a:lnTo>
                  <a:pt x="125187" y="228600"/>
                </a:lnTo>
                <a:cubicBezTo>
                  <a:pt x="122729" y="222999"/>
                  <a:pt x="121358" y="216827"/>
                  <a:pt x="121358" y="210312"/>
                </a:cubicBezTo>
                <a:lnTo>
                  <a:pt x="121358" y="173736"/>
                </a:lnTo>
                <a:moveTo>
                  <a:pt x="93926" y="283464"/>
                </a:moveTo>
                <a:cubicBezTo>
                  <a:pt x="109071" y="283464"/>
                  <a:pt x="121358" y="271177"/>
                  <a:pt x="121358" y="256032"/>
                </a:cubicBezTo>
                <a:lnTo>
                  <a:pt x="66494" y="256032"/>
                </a:lnTo>
                <a:cubicBezTo>
                  <a:pt x="66494" y="271177"/>
                  <a:pt x="78781" y="283464"/>
                  <a:pt x="93926" y="283464"/>
                </a:cubicBezTo>
                <a:lnTo>
                  <a:pt x="93926" y="283464"/>
                </a:lnTo>
                <a:moveTo>
                  <a:pt x="295094" y="283464"/>
                </a:moveTo>
                <a:cubicBezTo>
                  <a:pt x="310244" y="283464"/>
                  <a:pt x="322526" y="271182"/>
                  <a:pt x="322526" y="256032"/>
                </a:cubicBezTo>
                <a:cubicBezTo>
                  <a:pt x="322526" y="240882"/>
                  <a:pt x="310244" y="228600"/>
                  <a:pt x="295094" y="228600"/>
                </a:cubicBezTo>
                <a:cubicBezTo>
                  <a:pt x="279944" y="228600"/>
                  <a:pt x="267662" y="240882"/>
                  <a:pt x="267662" y="256032"/>
                </a:cubicBezTo>
                <a:cubicBezTo>
                  <a:pt x="267662" y="271182"/>
                  <a:pt x="279944" y="283464"/>
                  <a:pt x="295094" y="283464"/>
                </a:cubicBezTo>
                <a:moveTo>
                  <a:pt x="295094" y="201168"/>
                </a:moveTo>
                <a:cubicBezTo>
                  <a:pt x="325394" y="201168"/>
                  <a:pt x="349958" y="225731"/>
                  <a:pt x="349958" y="256032"/>
                </a:cubicBezTo>
                <a:cubicBezTo>
                  <a:pt x="349958" y="286333"/>
                  <a:pt x="325394" y="310896"/>
                  <a:pt x="295094" y="310896"/>
                </a:cubicBezTo>
                <a:cubicBezTo>
                  <a:pt x="264793" y="310896"/>
                  <a:pt x="240230" y="286333"/>
                  <a:pt x="240230" y="256032"/>
                </a:cubicBezTo>
                <a:cubicBezTo>
                  <a:pt x="240230" y="225731"/>
                  <a:pt x="264793" y="201168"/>
                  <a:pt x="295094" y="201168"/>
                </a:cubicBezTo>
                <a:lnTo>
                  <a:pt x="295094" y="201168"/>
                </a:lnTo>
              </a:path>
            </a:pathLst>
          </a:custGeom>
          <a:solidFill>
            <a:srgbClr val="FFFFFF"/>
          </a:solidFill>
          <a:ln/>
        </p:spPr>
        <p:txBody>
          <a:bodyPr wrap="square" lIns="90000" tIns="46800" rIns="90000" bIns="46800" rtlCol="0" anchor="ctr"/>
          <a:lstStyle/>
          <a:p>
            <a:pPr marL="0" indent="0">
              <a:buNone/>
            </a:pPr>
            <a:endParaRPr lang="en-US" dirty="0"/>
          </a:p>
        </p:txBody>
      </p:sp>
      <p:sp>
        <p:nvSpPr>
          <p:cNvPr id="53" name="Text 7">
            <a:extLst>
              <a:ext uri="{FF2B5EF4-FFF2-40B4-BE49-F238E27FC236}">
                <a16:creationId xmlns:a16="http://schemas.microsoft.com/office/drawing/2014/main" id="{5626945A-97AA-2874-9EC8-59FF0BD563C8}"/>
              </a:ext>
            </a:extLst>
          </p:cNvPr>
          <p:cNvSpPr/>
          <p:nvPr/>
        </p:nvSpPr>
        <p:spPr>
          <a:xfrm>
            <a:off x="795033" y="5359340"/>
            <a:ext cx="379208" cy="409432"/>
          </a:xfrm>
          <a:custGeom>
            <a:avLst/>
            <a:gdLst/>
            <a:ahLst/>
            <a:cxnLst/>
            <a:rect l="l" t="t" r="r" b="b"/>
            <a:pathLst>
              <a:path w="457200" h="457200">
                <a:moveTo>
                  <a:pt x="287804" y="239316"/>
                </a:moveTo>
                <a:cubicBezTo>
                  <a:pt x="296198" y="241637"/>
                  <a:pt x="305038" y="242888"/>
                  <a:pt x="314325" y="242888"/>
                </a:cubicBezTo>
                <a:cubicBezTo>
                  <a:pt x="368350" y="242888"/>
                  <a:pt x="412373" y="200025"/>
                  <a:pt x="414248" y="146447"/>
                </a:cubicBezTo>
                <a:lnTo>
                  <a:pt x="391656" y="169039"/>
                </a:lnTo>
                <a:cubicBezTo>
                  <a:pt x="380940" y="179755"/>
                  <a:pt x="366385" y="185738"/>
                  <a:pt x="351205" y="185738"/>
                </a:cubicBezTo>
                <a:lnTo>
                  <a:pt x="328613" y="185738"/>
                </a:lnTo>
                <a:cubicBezTo>
                  <a:pt x="297091" y="185738"/>
                  <a:pt x="271463" y="160109"/>
                  <a:pt x="271463" y="128588"/>
                </a:cubicBezTo>
                <a:lnTo>
                  <a:pt x="271463" y="105906"/>
                </a:lnTo>
                <a:cubicBezTo>
                  <a:pt x="271463" y="90726"/>
                  <a:pt x="277446" y="76170"/>
                  <a:pt x="288161" y="65455"/>
                </a:cubicBezTo>
                <a:lnTo>
                  <a:pt x="288161" y="65455"/>
                </a:lnTo>
                <a:lnTo>
                  <a:pt x="310753" y="42952"/>
                </a:lnTo>
                <a:cubicBezTo>
                  <a:pt x="257175" y="44738"/>
                  <a:pt x="214313" y="88850"/>
                  <a:pt x="214313" y="142875"/>
                </a:cubicBezTo>
                <a:cubicBezTo>
                  <a:pt x="214313" y="152072"/>
                  <a:pt x="215563" y="161002"/>
                  <a:pt x="217884" y="169396"/>
                </a:cubicBezTo>
                <a:cubicBezTo>
                  <a:pt x="221992" y="184219"/>
                  <a:pt x="217706" y="200114"/>
                  <a:pt x="206812" y="211008"/>
                </a:cubicBezTo>
                <a:lnTo>
                  <a:pt x="50989" y="366742"/>
                </a:lnTo>
                <a:cubicBezTo>
                  <a:pt x="45720" y="371921"/>
                  <a:pt x="42863" y="379065"/>
                  <a:pt x="42863" y="386477"/>
                </a:cubicBezTo>
                <a:cubicBezTo>
                  <a:pt x="42863" y="401836"/>
                  <a:pt x="55364" y="414337"/>
                  <a:pt x="70723" y="414337"/>
                </a:cubicBezTo>
                <a:cubicBezTo>
                  <a:pt x="78135" y="414337"/>
                  <a:pt x="85189" y="411391"/>
                  <a:pt x="90458" y="406211"/>
                </a:cubicBezTo>
                <a:lnTo>
                  <a:pt x="246192" y="250388"/>
                </a:lnTo>
                <a:cubicBezTo>
                  <a:pt x="257086" y="239494"/>
                  <a:pt x="272981" y="235297"/>
                  <a:pt x="287804" y="239316"/>
                </a:cubicBezTo>
                <a:lnTo>
                  <a:pt x="287804" y="239316"/>
                </a:lnTo>
                <a:moveTo>
                  <a:pt x="379155" y="35183"/>
                </a:moveTo>
                <a:lnTo>
                  <a:pt x="318522" y="95815"/>
                </a:lnTo>
                <a:cubicBezTo>
                  <a:pt x="315843" y="98494"/>
                  <a:pt x="314325" y="102156"/>
                  <a:pt x="314325" y="105906"/>
                </a:cubicBezTo>
                <a:lnTo>
                  <a:pt x="314325" y="128587"/>
                </a:lnTo>
                <a:cubicBezTo>
                  <a:pt x="314325" y="136446"/>
                  <a:pt x="320754" y="142875"/>
                  <a:pt x="328613" y="142875"/>
                </a:cubicBezTo>
                <a:lnTo>
                  <a:pt x="351294" y="142875"/>
                </a:lnTo>
                <a:cubicBezTo>
                  <a:pt x="355044" y="142875"/>
                  <a:pt x="358705" y="141357"/>
                  <a:pt x="361384" y="138678"/>
                </a:cubicBezTo>
                <a:lnTo>
                  <a:pt x="422017" y="78045"/>
                </a:lnTo>
                <a:cubicBezTo>
                  <a:pt x="428446" y="71616"/>
                  <a:pt x="439251" y="72777"/>
                  <a:pt x="443180" y="80992"/>
                </a:cubicBezTo>
                <a:cubicBezTo>
                  <a:pt x="452199" y="99745"/>
                  <a:pt x="457200" y="120729"/>
                  <a:pt x="457200" y="142875"/>
                </a:cubicBezTo>
                <a:cubicBezTo>
                  <a:pt x="457200" y="221813"/>
                  <a:pt x="393263" y="285750"/>
                  <a:pt x="314325" y="285750"/>
                </a:cubicBezTo>
                <a:cubicBezTo>
                  <a:pt x="301198" y="285750"/>
                  <a:pt x="288518" y="283964"/>
                  <a:pt x="276552" y="280660"/>
                </a:cubicBezTo>
                <a:lnTo>
                  <a:pt x="120729" y="436483"/>
                </a:lnTo>
                <a:cubicBezTo>
                  <a:pt x="107424" y="449788"/>
                  <a:pt x="89476" y="457200"/>
                  <a:pt x="70723" y="457200"/>
                </a:cubicBezTo>
                <a:cubicBezTo>
                  <a:pt x="31700" y="457200"/>
                  <a:pt x="0" y="425500"/>
                  <a:pt x="0" y="386477"/>
                </a:cubicBezTo>
                <a:cubicBezTo>
                  <a:pt x="0" y="367725"/>
                  <a:pt x="7412" y="349776"/>
                  <a:pt x="20717" y="336471"/>
                </a:cubicBezTo>
                <a:lnTo>
                  <a:pt x="176540" y="180648"/>
                </a:lnTo>
                <a:cubicBezTo>
                  <a:pt x="173236" y="168682"/>
                  <a:pt x="171450" y="156002"/>
                  <a:pt x="171450" y="142875"/>
                </a:cubicBezTo>
                <a:cubicBezTo>
                  <a:pt x="171450" y="63937"/>
                  <a:pt x="235387" y="0"/>
                  <a:pt x="314325" y="0"/>
                </a:cubicBezTo>
                <a:cubicBezTo>
                  <a:pt x="336471" y="0"/>
                  <a:pt x="357455" y="5090"/>
                  <a:pt x="376208" y="14020"/>
                </a:cubicBezTo>
                <a:cubicBezTo>
                  <a:pt x="384423" y="17949"/>
                  <a:pt x="385584" y="28754"/>
                  <a:pt x="379155" y="35183"/>
                </a:cubicBezTo>
                <a:lnTo>
                  <a:pt x="379155" y="35183"/>
                </a:lnTo>
                <a:moveTo>
                  <a:pt x="78581" y="364331"/>
                </a:moveTo>
                <a:cubicBezTo>
                  <a:pt x="86472" y="364331"/>
                  <a:pt x="92869" y="370728"/>
                  <a:pt x="92869" y="378619"/>
                </a:cubicBezTo>
                <a:cubicBezTo>
                  <a:pt x="92869" y="386510"/>
                  <a:pt x="86472" y="392906"/>
                  <a:pt x="78581" y="392906"/>
                </a:cubicBezTo>
                <a:cubicBezTo>
                  <a:pt x="70690" y="392906"/>
                  <a:pt x="64294" y="386510"/>
                  <a:pt x="64294" y="378619"/>
                </a:cubicBezTo>
                <a:cubicBezTo>
                  <a:pt x="64294" y="370728"/>
                  <a:pt x="70690" y="364331"/>
                  <a:pt x="78581" y="364331"/>
                </a:cubicBezTo>
              </a:path>
            </a:pathLst>
          </a:custGeom>
          <a:solidFill>
            <a:srgbClr val="FFFFFF"/>
          </a:solidFill>
          <a:ln/>
        </p:spPr>
        <p:txBody>
          <a:bodyPr wrap="square" lIns="90000" tIns="46800" rIns="90000" bIns="46800" rtlCol="0" anchor="ctr"/>
          <a:lstStyle/>
          <a:p>
            <a:pPr marL="0" indent="0">
              <a:buNone/>
            </a:pPr>
            <a:endParaRPr lang="en-US" dirty="0"/>
          </a:p>
        </p:txBody>
      </p:sp>
      <p:pic>
        <p:nvPicPr>
          <p:cNvPr id="57" name="Picture 56">
            <a:extLst>
              <a:ext uri="{FF2B5EF4-FFF2-40B4-BE49-F238E27FC236}">
                <a16:creationId xmlns:a16="http://schemas.microsoft.com/office/drawing/2014/main" id="{2C73FB29-3C62-1194-ECA1-FBE81DA6B46B}"/>
              </a:ext>
            </a:extLst>
          </p:cNvPr>
          <p:cNvPicPr>
            <a:picLocks noChangeAspect="1"/>
          </p:cNvPicPr>
          <p:nvPr/>
        </p:nvPicPr>
        <p:blipFill>
          <a:blip r:embed="rId5"/>
          <a:stretch>
            <a:fillRect/>
          </a:stretch>
        </p:blipFill>
        <p:spPr>
          <a:xfrm>
            <a:off x="640079" y="4197050"/>
            <a:ext cx="781936" cy="781936"/>
          </a:xfrm>
          <a:prstGeom prst="rect">
            <a:avLst/>
          </a:prstGeom>
        </p:spPr>
      </p:pic>
      <p:pic>
        <p:nvPicPr>
          <p:cNvPr id="58" name="Picture 57">
            <a:extLst>
              <a:ext uri="{FF2B5EF4-FFF2-40B4-BE49-F238E27FC236}">
                <a16:creationId xmlns:a16="http://schemas.microsoft.com/office/drawing/2014/main" id="{88511623-AFC1-EFC9-2056-AC20AFEEE865}"/>
              </a:ext>
            </a:extLst>
          </p:cNvPr>
          <p:cNvPicPr>
            <a:picLocks noChangeAspect="1"/>
          </p:cNvPicPr>
          <p:nvPr/>
        </p:nvPicPr>
        <p:blipFill>
          <a:blip r:embed="rId5"/>
          <a:stretch>
            <a:fillRect/>
          </a:stretch>
        </p:blipFill>
        <p:spPr>
          <a:xfrm>
            <a:off x="8816054" y="4819666"/>
            <a:ext cx="781936" cy="781936"/>
          </a:xfrm>
          <a:prstGeom prst="rect">
            <a:avLst/>
          </a:prstGeom>
        </p:spPr>
      </p:pic>
      <p:sp>
        <p:nvSpPr>
          <p:cNvPr id="60" name="Text 18">
            <a:extLst>
              <a:ext uri="{FF2B5EF4-FFF2-40B4-BE49-F238E27FC236}">
                <a16:creationId xmlns:a16="http://schemas.microsoft.com/office/drawing/2014/main" id="{DB92C591-ACD1-59E5-985B-6F366A7175EC}"/>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61" name="Text 20">
            <a:extLst>
              <a:ext uri="{FF2B5EF4-FFF2-40B4-BE49-F238E27FC236}">
                <a16:creationId xmlns:a16="http://schemas.microsoft.com/office/drawing/2014/main" id="{2BE3CC98-1220-6615-22B2-81508CEBE09F}"/>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7</a:t>
            </a:r>
            <a:endParaRPr lang="en-US" sz="1600" dirty="0"/>
          </a:p>
        </p:txBody>
      </p:sp>
    </p:spTree>
    <p:extLst>
      <p:ext uri="{BB962C8B-B14F-4D97-AF65-F5344CB8AC3E}">
        <p14:creationId xmlns:p14="http://schemas.microsoft.com/office/powerpoint/2010/main" val="123113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21723" y="2089552"/>
            <a:ext cx="4064584" cy="320040"/>
          </a:xfrm>
          <a:custGeom>
            <a:avLst/>
            <a:gdLst/>
            <a:ahLst/>
            <a:cxnLst/>
            <a:rect l="l" t="t" r="r" b="b"/>
            <a:pathLst>
              <a:path w="4064584" h="320040">
                <a:moveTo>
                  <a:pt x="2106105" y="0"/>
                </a:moveTo>
                <a:lnTo>
                  <a:pt x="4064585" y="0"/>
                </a:lnTo>
                <a:lnTo>
                  <a:pt x="1958480" y="320041"/>
                </a:lnTo>
                <a:lnTo>
                  <a:pt x="0" y="320041"/>
                </a:lnTo>
                <a:lnTo>
                  <a:pt x="2106105" y="0"/>
                </a:lnTo>
              </a:path>
            </a:pathLst>
          </a:custGeom>
          <a:solidFill>
            <a:srgbClr val="D9D9D9"/>
          </a:solidFill>
          <a:ln/>
        </p:spPr>
        <p:txBody>
          <a:bodyPr wrap="square" lIns="90000" tIns="46800" rIns="90000" bIns="46800" rtlCol="0" anchor="ctr"/>
          <a:lstStyle/>
          <a:p>
            <a:pPr marL="0" indent="0" algn="l">
              <a:lnSpc>
                <a:spcPct val="83333"/>
              </a:lnSpc>
              <a:buNone/>
            </a:pPr>
            <a:endParaRPr lang="en-US" sz="1800" dirty="0"/>
          </a:p>
        </p:txBody>
      </p:sp>
      <p:sp>
        <p:nvSpPr>
          <p:cNvPr id="3" name="Text 1"/>
          <p:cNvSpPr/>
          <p:nvPr/>
        </p:nvSpPr>
        <p:spPr>
          <a:xfrm>
            <a:off x="7713803" y="3096021"/>
            <a:ext cx="3031215" cy="320040"/>
          </a:xfrm>
          <a:custGeom>
            <a:avLst/>
            <a:gdLst/>
            <a:ahLst/>
            <a:cxnLst/>
            <a:rect l="l" t="t" r="r" b="b"/>
            <a:pathLst>
              <a:path w="3031215" h="320040">
                <a:moveTo>
                  <a:pt x="1570652" y="0"/>
                </a:moveTo>
                <a:lnTo>
                  <a:pt x="3031216" y="0"/>
                </a:lnTo>
                <a:lnTo>
                  <a:pt x="1460564" y="320041"/>
                </a:lnTo>
                <a:lnTo>
                  <a:pt x="0" y="320041"/>
                </a:lnTo>
                <a:lnTo>
                  <a:pt x="1570652" y="0"/>
                </a:lnTo>
              </a:path>
            </a:pathLst>
          </a:custGeom>
          <a:solidFill>
            <a:srgbClr val="D9D9D9"/>
          </a:solidFill>
          <a:ln/>
        </p:spPr>
        <p:txBody>
          <a:bodyPr wrap="square" lIns="90000" tIns="46800" rIns="90000" bIns="46800" rtlCol="0" anchor="ctr"/>
          <a:lstStyle/>
          <a:p>
            <a:pPr marL="0" indent="0" algn="l">
              <a:lnSpc>
                <a:spcPct val="83333"/>
              </a:lnSpc>
              <a:buNone/>
            </a:pPr>
            <a:endParaRPr lang="en-US" sz="1800" dirty="0"/>
          </a:p>
        </p:txBody>
      </p:sp>
      <p:sp>
        <p:nvSpPr>
          <p:cNvPr id="4" name="Text 2"/>
          <p:cNvSpPr/>
          <p:nvPr/>
        </p:nvSpPr>
        <p:spPr>
          <a:xfrm>
            <a:off x="8255092" y="4098111"/>
            <a:ext cx="1997847" cy="320040"/>
          </a:xfrm>
          <a:custGeom>
            <a:avLst/>
            <a:gdLst/>
            <a:ahLst/>
            <a:cxnLst/>
            <a:rect l="l" t="t" r="r" b="b"/>
            <a:pathLst>
              <a:path w="1997847" h="320040">
                <a:moveTo>
                  <a:pt x="956467" y="0"/>
                </a:moveTo>
                <a:lnTo>
                  <a:pt x="1997847" y="0"/>
                </a:lnTo>
                <a:lnTo>
                  <a:pt x="1041380" y="320041"/>
                </a:lnTo>
                <a:lnTo>
                  <a:pt x="0" y="320041"/>
                </a:lnTo>
                <a:lnTo>
                  <a:pt x="956467" y="0"/>
                </a:lnTo>
              </a:path>
            </a:pathLst>
          </a:custGeom>
          <a:solidFill>
            <a:srgbClr val="D9D9D9"/>
          </a:solidFill>
          <a:ln/>
        </p:spPr>
        <p:txBody>
          <a:bodyPr wrap="square" lIns="90000" tIns="46800" rIns="90000" bIns="46800" rtlCol="0" anchor="ctr"/>
          <a:lstStyle/>
          <a:p>
            <a:pPr marL="0" indent="0" algn="l">
              <a:lnSpc>
                <a:spcPct val="83333"/>
              </a:lnSpc>
              <a:buNone/>
            </a:pPr>
            <a:endParaRPr lang="en-US" sz="1800" dirty="0"/>
          </a:p>
        </p:txBody>
      </p:sp>
      <p:sp>
        <p:nvSpPr>
          <p:cNvPr id="5" name="Text 3"/>
          <p:cNvSpPr/>
          <p:nvPr/>
        </p:nvSpPr>
        <p:spPr>
          <a:xfrm>
            <a:off x="8747172" y="5108687"/>
            <a:ext cx="964477" cy="320040"/>
          </a:xfrm>
          <a:custGeom>
            <a:avLst/>
            <a:gdLst/>
            <a:ahLst/>
            <a:cxnLst/>
            <a:rect l="l" t="t" r="r" b="b"/>
            <a:pathLst>
              <a:path w="964477" h="320040">
                <a:moveTo>
                  <a:pt x="421024" y="0"/>
                </a:moveTo>
                <a:lnTo>
                  <a:pt x="964478" y="0"/>
                </a:lnTo>
                <a:lnTo>
                  <a:pt x="543454" y="320041"/>
                </a:lnTo>
                <a:lnTo>
                  <a:pt x="0" y="320041"/>
                </a:lnTo>
                <a:lnTo>
                  <a:pt x="421024" y="0"/>
                </a:lnTo>
              </a:path>
            </a:pathLst>
          </a:custGeom>
          <a:solidFill>
            <a:srgbClr val="D9D9D9"/>
          </a:solidFill>
          <a:ln/>
        </p:spPr>
        <p:txBody>
          <a:bodyPr wrap="square" lIns="90000" tIns="46800" rIns="90000" bIns="46800" rtlCol="0" anchor="ctr"/>
          <a:lstStyle/>
          <a:p>
            <a:pPr marL="0" indent="0" algn="l">
              <a:lnSpc>
                <a:spcPct val="83333"/>
              </a:lnSpc>
              <a:buNone/>
            </a:pPr>
            <a:endParaRPr lang="en-US" sz="1800" dirty="0"/>
          </a:p>
        </p:txBody>
      </p:sp>
      <p:sp>
        <p:nvSpPr>
          <p:cNvPr id="6" name="Text 4"/>
          <p:cNvSpPr/>
          <p:nvPr/>
        </p:nvSpPr>
        <p:spPr>
          <a:xfrm>
            <a:off x="6680435" y="1400640"/>
            <a:ext cx="4920805" cy="688913"/>
          </a:xfrm>
          <a:custGeom>
            <a:avLst/>
            <a:gdLst/>
            <a:ahLst/>
            <a:cxnLst/>
            <a:rect l="l" t="t" r="r" b="b"/>
            <a:pathLst>
              <a:path w="4920805" h="688913">
                <a:moveTo>
                  <a:pt x="0" y="0"/>
                </a:moveTo>
                <a:lnTo>
                  <a:pt x="4920805" y="0"/>
                </a:lnTo>
                <a:lnTo>
                  <a:pt x="4605873" y="688913"/>
                </a:lnTo>
                <a:lnTo>
                  <a:pt x="314932" y="688913"/>
                </a:lnTo>
                <a:lnTo>
                  <a:pt x="0" y="0"/>
                </a:lnTo>
              </a:path>
            </a:pathLst>
          </a:custGeom>
          <a:solidFill>
            <a:srgbClr val="1570EF">
              <a:alpha val="90000"/>
            </a:srgbClr>
          </a:solidFill>
          <a:ln/>
        </p:spPr>
        <p:txBody>
          <a:bodyPr wrap="square" lIns="90000" tIns="46800" rIns="90000" bIns="46800" rtlCol="0" anchor="ctr"/>
          <a:lstStyle/>
          <a:p>
            <a:pPr marL="0" indent="0" algn="l">
              <a:lnSpc>
                <a:spcPct val="83333"/>
              </a:lnSpc>
              <a:buNone/>
            </a:pPr>
            <a:endParaRPr lang="en-US" sz="1800" dirty="0"/>
          </a:p>
        </p:txBody>
      </p:sp>
      <p:sp>
        <p:nvSpPr>
          <p:cNvPr id="7" name="Text 5"/>
          <p:cNvSpPr/>
          <p:nvPr/>
        </p:nvSpPr>
        <p:spPr>
          <a:xfrm>
            <a:off x="7221723" y="2407823"/>
            <a:ext cx="3838228" cy="688913"/>
          </a:xfrm>
          <a:custGeom>
            <a:avLst/>
            <a:gdLst/>
            <a:ahLst/>
            <a:cxnLst/>
            <a:rect l="l" t="t" r="r" b="b"/>
            <a:pathLst>
              <a:path w="3838228" h="688913">
                <a:moveTo>
                  <a:pt x="0" y="0"/>
                </a:moveTo>
                <a:lnTo>
                  <a:pt x="3838229" y="0"/>
                </a:lnTo>
                <a:lnTo>
                  <a:pt x="3523297" y="688913"/>
                </a:lnTo>
                <a:lnTo>
                  <a:pt x="314932" y="688913"/>
                </a:lnTo>
                <a:lnTo>
                  <a:pt x="0" y="0"/>
                </a:lnTo>
              </a:path>
            </a:pathLst>
          </a:custGeom>
          <a:solidFill>
            <a:srgbClr val="0C53B7">
              <a:alpha val="90000"/>
            </a:srgbClr>
          </a:solidFill>
          <a:ln/>
        </p:spPr>
        <p:txBody>
          <a:bodyPr wrap="square" lIns="90000" tIns="46800" rIns="90000" bIns="46800" rtlCol="0" anchor="ctr"/>
          <a:lstStyle/>
          <a:p>
            <a:pPr marL="0" indent="0" algn="l">
              <a:lnSpc>
                <a:spcPct val="83333"/>
              </a:lnSpc>
              <a:buNone/>
            </a:pPr>
            <a:endParaRPr lang="en-US" sz="1800" dirty="0"/>
          </a:p>
        </p:txBody>
      </p:sp>
      <p:sp>
        <p:nvSpPr>
          <p:cNvPr id="8" name="Text 6"/>
          <p:cNvSpPr/>
          <p:nvPr/>
        </p:nvSpPr>
        <p:spPr>
          <a:xfrm>
            <a:off x="7713803" y="3446168"/>
            <a:ext cx="2854067" cy="688913"/>
          </a:xfrm>
          <a:custGeom>
            <a:avLst/>
            <a:gdLst/>
            <a:ahLst/>
            <a:cxnLst/>
            <a:rect l="l" t="t" r="r" b="b"/>
            <a:pathLst>
              <a:path w="2854067" h="688913">
                <a:moveTo>
                  <a:pt x="0" y="0"/>
                </a:moveTo>
                <a:lnTo>
                  <a:pt x="2854067" y="0"/>
                </a:lnTo>
                <a:lnTo>
                  <a:pt x="2539136" y="688913"/>
                </a:lnTo>
                <a:lnTo>
                  <a:pt x="314932" y="688913"/>
                </a:lnTo>
                <a:lnTo>
                  <a:pt x="0" y="0"/>
                </a:lnTo>
              </a:path>
            </a:pathLst>
          </a:custGeom>
          <a:solidFill>
            <a:srgbClr val="08387A">
              <a:alpha val="90000"/>
            </a:srgbClr>
          </a:solidFill>
          <a:ln/>
        </p:spPr>
        <p:txBody>
          <a:bodyPr wrap="square" lIns="90000" tIns="46800" rIns="90000" bIns="46800" rtlCol="0" anchor="ctr"/>
          <a:lstStyle/>
          <a:p>
            <a:pPr marL="0" indent="0" algn="l">
              <a:lnSpc>
                <a:spcPct val="83333"/>
              </a:lnSpc>
              <a:buNone/>
            </a:pPr>
            <a:endParaRPr lang="en-US" sz="1800" dirty="0"/>
          </a:p>
        </p:txBody>
      </p:sp>
      <p:sp>
        <p:nvSpPr>
          <p:cNvPr id="9" name="Text 7"/>
          <p:cNvSpPr/>
          <p:nvPr/>
        </p:nvSpPr>
        <p:spPr>
          <a:xfrm>
            <a:off x="8255092" y="4419772"/>
            <a:ext cx="1771489" cy="688913"/>
          </a:xfrm>
          <a:custGeom>
            <a:avLst/>
            <a:gdLst/>
            <a:ahLst/>
            <a:cxnLst/>
            <a:rect l="l" t="t" r="r" b="b"/>
            <a:pathLst>
              <a:path w="1771489" h="688913">
                <a:moveTo>
                  <a:pt x="0" y="0"/>
                </a:moveTo>
                <a:lnTo>
                  <a:pt x="1771490" y="0"/>
                </a:lnTo>
                <a:lnTo>
                  <a:pt x="1456558" y="688913"/>
                </a:lnTo>
                <a:lnTo>
                  <a:pt x="314932" y="688913"/>
                </a:lnTo>
                <a:lnTo>
                  <a:pt x="0" y="0"/>
                </a:lnTo>
              </a:path>
            </a:pathLst>
          </a:custGeom>
          <a:solidFill>
            <a:srgbClr val="0F9ED5">
              <a:alpha val="90000"/>
            </a:srgbClr>
          </a:solidFill>
          <a:ln/>
        </p:spPr>
        <p:txBody>
          <a:bodyPr wrap="square" lIns="90000" tIns="46800" rIns="90000" bIns="46800" rtlCol="0" anchor="ctr"/>
          <a:lstStyle/>
          <a:p>
            <a:pPr marL="0" indent="0" algn="l">
              <a:lnSpc>
                <a:spcPct val="83333"/>
              </a:lnSpc>
              <a:buNone/>
            </a:pPr>
            <a:endParaRPr lang="en-US" sz="1800" dirty="0"/>
          </a:p>
        </p:txBody>
      </p:sp>
      <p:sp>
        <p:nvSpPr>
          <p:cNvPr id="10" name="Text 8"/>
          <p:cNvSpPr/>
          <p:nvPr/>
        </p:nvSpPr>
        <p:spPr>
          <a:xfrm>
            <a:off x="8747173" y="5428727"/>
            <a:ext cx="787329" cy="688913"/>
          </a:xfrm>
          <a:custGeom>
            <a:avLst/>
            <a:gdLst/>
            <a:ahLst/>
            <a:cxnLst/>
            <a:rect l="l" t="t" r="r" b="b"/>
            <a:pathLst>
              <a:path w="787329" h="688913">
                <a:moveTo>
                  <a:pt x="0" y="0"/>
                </a:moveTo>
                <a:lnTo>
                  <a:pt x="787329" y="0"/>
                </a:lnTo>
                <a:lnTo>
                  <a:pt x="393665" y="688913"/>
                </a:lnTo>
                <a:lnTo>
                  <a:pt x="0" y="0"/>
                </a:lnTo>
              </a:path>
            </a:pathLst>
          </a:custGeom>
          <a:solidFill>
            <a:srgbClr val="E97132">
              <a:alpha val="90000"/>
            </a:srgbClr>
          </a:solidFill>
          <a:ln/>
        </p:spPr>
        <p:txBody>
          <a:bodyPr wrap="square" lIns="90000" tIns="46800" rIns="90000" bIns="46800" rtlCol="0" anchor="ctr"/>
          <a:lstStyle/>
          <a:p>
            <a:pPr marL="0" indent="0" algn="l">
              <a:lnSpc>
                <a:spcPct val="83333"/>
              </a:lnSpc>
              <a:buNone/>
            </a:pPr>
            <a:endParaRPr lang="en-US" sz="1800" dirty="0"/>
          </a:p>
        </p:txBody>
      </p:sp>
      <p:sp>
        <p:nvSpPr>
          <p:cNvPr id="14" name="Text 12"/>
          <p:cNvSpPr/>
          <p:nvPr/>
        </p:nvSpPr>
        <p:spPr>
          <a:xfrm>
            <a:off x="11009743" y="6137907"/>
            <a:ext cx="548640" cy="548640"/>
          </a:xfrm>
          <a:custGeom>
            <a:avLst/>
            <a:gdLst/>
            <a:ahLst/>
            <a:cxnLst/>
            <a:rect l="l" t="t" r="r" b="b"/>
            <a:pathLst>
              <a:path w="548640" h="548640">
                <a:moveTo>
                  <a:pt x="0" y="548640"/>
                </a:moveTo>
                <a:lnTo>
                  <a:pt x="0" y="0"/>
                </a:lnTo>
                <a:lnTo>
                  <a:pt x="548640" y="0"/>
                </a:lnTo>
                <a:lnTo>
                  <a:pt x="548640" y="548640"/>
                </a:lnTo>
                <a:lnTo>
                  <a:pt x="0" y="548640"/>
                </a:lnTo>
              </a:path>
            </a:pathLst>
          </a:custGeom>
          <a:noFill/>
          <a:ln/>
        </p:spPr>
        <p:txBody>
          <a:bodyPr wrap="square" lIns="90000" tIns="46800" rIns="90000" bIns="46800" rtlCol="0" anchor="ctr"/>
          <a:lstStyle/>
          <a:p>
            <a:pPr marL="0" indent="0">
              <a:buNone/>
            </a:pPr>
            <a:endParaRPr lang="en-US" dirty="0"/>
          </a:p>
        </p:txBody>
      </p:sp>
      <p:sp>
        <p:nvSpPr>
          <p:cNvPr id="15" name="Text 13"/>
          <p:cNvSpPr/>
          <p:nvPr/>
        </p:nvSpPr>
        <p:spPr>
          <a:xfrm>
            <a:off x="640080" y="1164617"/>
            <a:ext cx="10881360" cy="10672"/>
          </a:xfrm>
          <a:custGeom>
            <a:avLst/>
            <a:gdLst/>
            <a:ahLst/>
            <a:cxnLst/>
            <a:rect l="l" t="t" r="r" b="b"/>
            <a:pathLst>
              <a:path w="10881360" h="10672">
                <a:moveTo>
                  <a:pt x="0" y="0"/>
                </a:moveTo>
                <a:lnTo>
                  <a:pt x="10881360" y="0"/>
                </a:lnTo>
              </a:path>
            </a:pathLst>
          </a:custGeom>
          <a:noFill/>
          <a:ln w="25400">
            <a:solidFill>
              <a:srgbClr val="EAECF0"/>
            </a:solidFill>
          </a:ln>
        </p:spPr>
        <p:txBody>
          <a:bodyPr wrap="square" lIns="90000" tIns="46800" rIns="90000" bIns="46800" rtlCol="0" anchor="ctr"/>
          <a:lstStyle/>
          <a:p>
            <a:pPr marL="0" indent="0" algn="l">
              <a:lnSpc>
                <a:spcPct val="83333"/>
              </a:lnSpc>
              <a:buNone/>
            </a:pPr>
            <a:endParaRPr lang="en-US" sz="1800" dirty="0"/>
          </a:p>
        </p:txBody>
      </p:sp>
      <p:sp>
        <p:nvSpPr>
          <p:cNvPr id="16" name="Text 14"/>
          <p:cNvSpPr/>
          <p:nvPr/>
        </p:nvSpPr>
        <p:spPr>
          <a:xfrm>
            <a:off x="640079" y="1"/>
            <a:ext cx="10915441" cy="1034799"/>
          </a:xfrm>
          <a:custGeom>
            <a:avLst/>
            <a:gdLst/>
            <a:ahLst/>
            <a:cxnLst/>
            <a:rect l="l" t="t" r="r" b="b"/>
            <a:pathLst>
              <a:path w="10915441" h="1034799">
                <a:moveTo>
                  <a:pt x="0" y="1034799"/>
                </a:moveTo>
                <a:lnTo>
                  <a:pt x="0" y="0"/>
                </a:lnTo>
                <a:lnTo>
                  <a:pt x="10915441" y="0"/>
                </a:lnTo>
                <a:lnTo>
                  <a:pt x="10915441" y="1034799"/>
                </a:lnTo>
                <a:lnTo>
                  <a:pt x="0" y="1034799"/>
                </a:lnTo>
              </a:path>
            </a:pathLst>
          </a:custGeom>
          <a:noFill/>
          <a:ln/>
        </p:spPr>
        <p:txBody>
          <a:bodyPr wrap="square" lIns="0" tIns="0" rIns="0" bIns="0" rtlCol="0" anchor="b"/>
          <a:lstStyle/>
          <a:p>
            <a:pPr marL="0" indent="0" algn="l">
              <a:lnSpc>
                <a:spcPct val="100000"/>
              </a:lnSpc>
              <a:spcBef>
                <a:spcPts val="1000"/>
              </a:spcBef>
              <a:buNone/>
            </a:pPr>
            <a:r>
              <a:rPr lang="es-ES_tradnl" sz="2400" b="1" dirty="0">
                <a:solidFill>
                  <a:srgbClr val="000000"/>
                </a:solidFill>
                <a:latin typeface="Figtree SemiBold" pitchFamily="34" charset="0"/>
                <a:ea typeface="Figtree SemiBold" pitchFamily="34" charset="-122"/>
                <a:cs typeface="Figtree SemiBold" pitchFamily="34" charset="-120"/>
              </a:rPr>
              <a:t>Estrategia de mercadeo y adquisición de usuarios</a:t>
            </a:r>
            <a:endParaRPr lang="es-ES_tradnl" sz="2400" dirty="0"/>
          </a:p>
        </p:txBody>
      </p:sp>
      <p:sp>
        <p:nvSpPr>
          <p:cNvPr id="17" name="Text 15"/>
          <p:cNvSpPr/>
          <p:nvPr/>
        </p:nvSpPr>
        <p:spPr>
          <a:xfrm>
            <a:off x="9003677" y="1607936"/>
            <a:ext cx="274320" cy="274320"/>
          </a:xfrm>
          <a:custGeom>
            <a:avLst/>
            <a:gdLst/>
            <a:ahLst/>
            <a:cxnLst/>
            <a:rect l="l" t="t" r="r" b="b"/>
            <a:pathLst>
              <a:path w="274320" h="274320">
                <a:moveTo>
                  <a:pt x="262890" y="30480"/>
                </a:moveTo>
                <a:cubicBezTo>
                  <a:pt x="256556" y="30480"/>
                  <a:pt x="251460" y="35576"/>
                  <a:pt x="251460" y="41910"/>
                </a:cubicBezTo>
                <a:lnTo>
                  <a:pt x="251460" y="44625"/>
                </a:lnTo>
                <a:lnTo>
                  <a:pt x="22860" y="106966"/>
                </a:lnTo>
                <a:lnTo>
                  <a:pt x="22860" y="102870"/>
                </a:lnTo>
                <a:cubicBezTo>
                  <a:pt x="22860" y="96536"/>
                  <a:pt x="17764" y="91440"/>
                  <a:pt x="11430" y="91440"/>
                </a:cubicBezTo>
                <a:cubicBezTo>
                  <a:pt x="5096" y="91440"/>
                  <a:pt x="0" y="96536"/>
                  <a:pt x="0" y="102870"/>
                </a:cubicBezTo>
                <a:lnTo>
                  <a:pt x="0" y="113205"/>
                </a:lnTo>
                <a:lnTo>
                  <a:pt x="0" y="121920"/>
                </a:lnTo>
                <a:lnTo>
                  <a:pt x="0" y="152400"/>
                </a:lnTo>
                <a:lnTo>
                  <a:pt x="0" y="161115"/>
                </a:lnTo>
                <a:lnTo>
                  <a:pt x="0" y="171450"/>
                </a:lnTo>
                <a:cubicBezTo>
                  <a:pt x="0" y="177784"/>
                  <a:pt x="5096" y="182880"/>
                  <a:pt x="11430" y="182880"/>
                </a:cubicBezTo>
                <a:cubicBezTo>
                  <a:pt x="17764" y="182880"/>
                  <a:pt x="22860" y="177784"/>
                  <a:pt x="22860" y="171450"/>
                </a:cubicBezTo>
                <a:lnTo>
                  <a:pt x="22860" y="167354"/>
                </a:lnTo>
                <a:lnTo>
                  <a:pt x="78867" y="182642"/>
                </a:lnTo>
                <a:cubicBezTo>
                  <a:pt x="77153" y="187500"/>
                  <a:pt x="76200" y="192691"/>
                  <a:pt x="76200" y="198120"/>
                </a:cubicBezTo>
                <a:cubicBezTo>
                  <a:pt x="76200" y="223361"/>
                  <a:pt x="96679" y="243840"/>
                  <a:pt x="121920" y="243840"/>
                </a:cubicBezTo>
                <a:cubicBezTo>
                  <a:pt x="144256" y="243840"/>
                  <a:pt x="162878" y="227838"/>
                  <a:pt x="166830" y="206645"/>
                </a:cubicBezTo>
                <a:lnTo>
                  <a:pt x="251460" y="229695"/>
                </a:lnTo>
                <a:lnTo>
                  <a:pt x="251460" y="232410"/>
                </a:lnTo>
                <a:cubicBezTo>
                  <a:pt x="251460" y="238744"/>
                  <a:pt x="256556" y="243840"/>
                  <a:pt x="262890" y="243840"/>
                </a:cubicBezTo>
                <a:cubicBezTo>
                  <a:pt x="269224" y="243840"/>
                  <a:pt x="274320" y="238744"/>
                  <a:pt x="274320" y="232410"/>
                </a:cubicBezTo>
                <a:lnTo>
                  <a:pt x="274320" y="220980"/>
                </a:lnTo>
                <a:lnTo>
                  <a:pt x="274320" y="53340"/>
                </a:lnTo>
                <a:lnTo>
                  <a:pt x="274320" y="41910"/>
                </a:lnTo>
                <a:cubicBezTo>
                  <a:pt x="274320" y="35576"/>
                  <a:pt x="269224" y="30480"/>
                  <a:pt x="262890" y="30480"/>
                </a:cubicBezTo>
                <a:lnTo>
                  <a:pt x="262890" y="30480"/>
                </a:lnTo>
                <a:moveTo>
                  <a:pt x="251460" y="206026"/>
                </a:moveTo>
                <a:lnTo>
                  <a:pt x="22860" y="143685"/>
                </a:lnTo>
                <a:lnTo>
                  <a:pt x="22860" y="130683"/>
                </a:lnTo>
                <a:lnTo>
                  <a:pt x="251460" y="68294"/>
                </a:lnTo>
                <a:lnTo>
                  <a:pt x="251460" y="206026"/>
                </a:lnTo>
                <a:moveTo>
                  <a:pt x="99060" y="198120"/>
                </a:moveTo>
                <a:cubicBezTo>
                  <a:pt x="99060" y="194739"/>
                  <a:pt x="99774" y="191548"/>
                  <a:pt x="101108" y="188690"/>
                </a:cubicBezTo>
                <a:lnTo>
                  <a:pt x="144685" y="200549"/>
                </a:lnTo>
                <a:cubicBezTo>
                  <a:pt x="143447" y="212027"/>
                  <a:pt x="133731" y="220932"/>
                  <a:pt x="121968" y="220932"/>
                </a:cubicBezTo>
                <a:cubicBezTo>
                  <a:pt x="109347" y="220932"/>
                  <a:pt x="99108" y="210693"/>
                  <a:pt x="99108" y="198072"/>
                </a:cubicBezTo>
                <a:lnTo>
                  <a:pt x="99060" y="198120"/>
                </a:lnTo>
              </a:path>
            </a:pathLst>
          </a:custGeom>
          <a:solidFill>
            <a:srgbClr val="FFFFFF"/>
          </a:solidFill>
          <a:ln/>
        </p:spPr>
        <p:txBody>
          <a:bodyPr wrap="square" lIns="90000" tIns="46800" rIns="90000" bIns="46800" rtlCol="0" anchor="ctr"/>
          <a:lstStyle/>
          <a:p>
            <a:pPr marL="0" indent="0">
              <a:buNone/>
            </a:pPr>
            <a:endParaRPr lang="en-US"/>
          </a:p>
        </p:txBody>
      </p:sp>
      <p:sp>
        <p:nvSpPr>
          <p:cNvPr id="18" name="Text 16"/>
          <p:cNvSpPr/>
          <p:nvPr/>
        </p:nvSpPr>
        <p:spPr>
          <a:xfrm>
            <a:off x="9003677" y="2576716"/>
            <a:ext cx="274320" cy="274320"/>
          </a:xfrm>
          <a:custGeom>
            <a:avLst/>
            <a:gdLst/>
            <a:ahLst/>
            <a:cxnLst/>
            <a:rect l="l" t="t" r="r" b="b"/>
            <a:pathLst>
              <a:path w="274320" h="274320">
                <a:moveTo>
                  <a:pt x="253425" y="57329"/>
                </a:moveTo>
                <a:cubicBezTo>
                  <a:pt x="258461" y="62365"/>
                  <a:pt x="258461" y="70509"/>
                  <a:pt x="253425" y="75492"/>
                </a:cubicBezTo>
                <a:lnTo>
                  <a:pt x="111978" y="216992"/>
                </a:lnTo>
                <a:cubicBezTo>
                  <a:pt x="106942" y="222028"/>
                  <a:pt x="98798" y="222028"/>
                  <a:pt x="93815" y="216992"/>
                </a:cubicBezTo>
                <a:lnTo>
                  <a:pt x="20895" y="144125"/>
                </a:lnTo>
                <a:cubicBezTo>
                  <a:pt x="15859" y="139089"/>
                  <a:pt x="15859" y="130945"/>
                  <a:pt x="20895" y="125962"/>
                </a:cubicBezTo>
                <a:cubicBezTo>
                  <a:pt x="25932" y="120980"/>
                  <a:pt x="34076" y="120926"/>
                  <a:pt x="39058" y="125962"/>
                </a:cubicBezTo>
                <a:lnTo>
                  <a:pt x="102816" y="189720"/>
                </a:lnTo>
                <a:lnTo>
                  <a:pt x="235208" y="57329"/>
                </a:lnTo>
                <a:cubicBezTo>
                  <a:pt x="240244" y="52292"/>
                  <a:pt x="248388" y="52292"/>
                  <a:pt x="253371" y="57329"/>
                </a:cubicBezTo>
                <a:lnTo>
                  <a:pt x="253425" y="57329"/>
                </a:lnTo>
              </a:path>
            </a:pathLst>
          </a:custGeom>
          <a:solidFill>
            <a:srgbClr val="FFFFFF"/>
          </a:solidFill>
          <a:ln/>
        </p:spPr>
        <p:txBody>
          <a:bodyPr wrap="square" lIns="90000" tIns="46800" rIns="90000" bIns="46800" rtlCol="0" anchor="ctr"/>
          <a:lstStyle/>
          <a:p>
            <a:pPr marL="0" indent="0">
              <a:buNone/>
            </a:pPr>
            <a:endParaRPr lang="en-US"/>
          </a:p>
        </p:txBody>
      </p:sp>
      <p:sp>
        <p:nvSpPr>
          <p:cNvPr id="19" name="Text 17"/>
          <p:cNvSpPr/>
          <p:nvPr/>
        </p:nvSpPr>
        <p:spPr>
          <a:xfrm>
            <a:off x="9003677" y="3619926"/>
            <a:ext cx="274320" cy="274320"/>
          </a:xfrm>
          <a:custGeom>
            <a:avLst/>
            <a:gdLst/>
            <a:ahLst/>
            <a:cxnLst/>
            <a:rect l="l" t="t" r="r" b="b"/>
            <a:pathLst>
              <a:path w="274320" h="274320">
                <a:moveTo>
                  <a:pt x="116672" y="54744"/>
                </a:moveTo>
                <a:lnTo>
                  <a:pt x="94769" y="76646"/>
                </a:lnTo>
                <a:cubicBezTo>
                  <a:pt x="88211" y="78447"/>
                  <a:pt x="82125" y="81747"/>
                  <a:pt x="76981" y="86290"/>
                </a:cubicBezTo>
                <a:lnTo>
                  <a:pt x="65580" y="96449"/>
                </a:lnTo>
                <a:cubicBezTo>
                  <a:pt x="61208" y="100349"/>
                  <a:pt x="55507" y="102492"/>
                  <a:pt x="49635" y="102492"/>
                </a:cubicBezTo>
                <a:lnTo>
                  <a:pt x="41148" y="102492"/>
                </a:lnTo>
                <a:lnTo>
                  <a:pt x="41148" y="157356"/>
                </a:lnTo>
                <a:cubicBezTo>
                  <a:pt x="49892" y="157614"/>
                  <a:pt x="58207" y="161171"/>
                  <a:pt x="64422" y="167386"/>
                </a:cubicBezTo>
                <a:lnTo>
                  <a:pt x="79681" y="182645"/>
                </a:lnTo>
                <a:lnTo>
                  <a:pt x="82682" y="185646"/>
                </a:lnTo>
                <a:lnTo>
                  <a:pt x="82682" y="185646"/>
                </a:lnTo>
                <a:lnTo>
                  <a:pt x="94255" y="197219"/>
                </a:lnTo>
                <a:cubicBezTo>
                  <a:pt x="96912" y="199876"/>
                  <a:pt x="101284" y="199876"/>
                  <a:pt x="103942" y="197219"/>
                </a:cubicBezTo>
                <a:cubicBezTo>
                  <a:pt x="104670" y="196490"/>
                  <a:pt x="105227" y="195633"/>
                  <a:pt x="105527" y="194733"/>
                </a:cubicBezTo>
                <a:cubicBezTo>
                  <a:pt x="106728" y="191432"/>
                  <a:pt x="109514" y="188946"/>
                  <a:pt x="112943" y="188175"/>
                </a:cubicBezTo>
                <a:cubicBezTo>
                  <a:pt x="116372" y="187403"/>
                  <a:pt x="119972" y="188432"/>
                  <a:pt x="122458" y="190961"/>
                </a:cubicBezTo>
                <a:lnTo>
                  <a:pt x="127087" y="195504"/>
                </a:lnTo>
                <a:cubicBezTo>
                  <a:pt x="132059" y="200476"/>
                  <a:pt x="140118" y="200476"/>
                  <a:pt x="145047" y="195504"/>
                </a:cubicBezTo>
                <a:cubicBezTo>
                  <a:pt x="147361" y="193189"/>
                  <a:pt x="148604" y="190232"/>
                  <a:pt x="148733" y="187189"/>
                </a:cubicBezTo>
                <a:cubicBezTo>
                  <a:pt x="148904" y="183417"/>
                  <a:pt x="151133" y="180074"/>
                  <a:pt x="154562" y="178445"/>
                </a:cubicBezTo>
                <a:cubicBezTo>
                  <a:pt x="157991" y="176816"/>
                  <a:pt x="161977" y="177159"/>
                  <a:pt x="165021" y="179345"/>
                </a:cubicBezTo>
                <a:cubicBezTo>
                  <a:pt x="169050" y="182217"/>
                  <a:pt x="174665" y="181831"/>
                  <a:pt x="178265" y="178230"/>
                </a:cubicBezTo>
                <a:cubicBezTo>
                  <a:pt x="182294" y="174201"/>
                  <a:pt x="182294" y="167686"/>
                  <a:pt x="178265" y="163700"/>
                </a:cubicBezTo>
                <a:lnTo>
                  <a:pt x="145775" y="131210"/>
                </a:lnTo>
                <a:lnTo>
                  <a:pt x="130431" y="145355"/>
                </a:lnTo>
                <a:cubicBezTo>
                  <a:pt x="118729" y="156156"/>
                  <a:pt x="100770" y="156328"/>
                  <a:pt x="88854" y="145741"/>
                </a:cubicBezTo>
                <a:cubicBezTo>
                  <a:pt x="75267" y="133653"/>
                  <a:pt x="74967" y="112565"/>
                  <a:pt x="88168" y="100092"/>
                </a:cubicBezTo>
                <a:lnTo>
                  <a:pt x="118215" y="71717"/>
                </a:lnTo>
                <a:cubicBezTo>
                  <a:pt x="129959" y="60659"/>
                  <a:pt x="145475" y="54486"/>
                  <a:pt x="161634" y="54486"/>
                </a:cubicBezTo>
                <a:cubicBezTo>
                  <a:pt x="177108" y="54486"/>
                  <a:pt x="192067" y="60187"/>
                  <a:pt x="203597" y="70431"/>
                </a:cubicBezTo>
                <a:lnTo>
                  <a:pt x="216498" y="81918"/>
                </a:lnTo>
                <a:lnTo>
                  <a:pt x="233172" y="81918"/>
                </a:lnTo>
                <a:lnTo>
                  <a:pt x="250317" y="81918"/>
                </a:lnTo>
                <a:lnTo>
                  <a:pt x="267462" y="81918"/>
                </a:lnTo>
                <a:cubicBezTo>
                  <a:pt x="271234" y="81918"/>
                  <a:pt x="274320" y="85005"/>
                  <a:pt x="274320" y="88776"/>
                </a:cubicBezTo>
                <a:lnTo>
                  <a:pt x="274320" y="177930"/>
                </a:lnTo>
                <a:cubicBezTo>
                  <a:pt x="274320" y="185517"/>
                  <a:pt x="268191" y="191646"/>
                  <a:pt x="260604" y="191646"/>
                </a:cubicBezTo>
                <a:lnTo>
                  <a:pt x="246888" y="191646"/>
                </a:lnTo>
                <a:cubicBezTo>
                  <a:pt x="241830" y="191646"/>
                  <a:pt x="237373" y="188903"/>
                  <a:pt x="235015" y="184788"/>
                </a:cubicBezTo>
                <a:lnTo>
                  <a:pt x="198625" y="184788"/>
                </a:lnTo>
                <a:cubicBezTo>
                  <a:pt x="197167" y="187660"/>
                  <a:pt x="195239" y="190403"/>
                  <a:pt x="192838" y="192804"/>
                </a:cubicBezTo>
                <a:cubicBezTo>
                  <a:pt x="185509" y="200133"/>
                  <a:pt x="175350" y="203005"/>
                  <a:pt x="165835" y="201419"/>
                </a:cubicBezTo>
                <a:cubicBezTo>
                  <a:pt x="164292" y="204548"/>
                  <a:pt x="162192" y="207463"/>
                  <a:pt x="159577" y="210077"/>
                </a:cubicBezTo>
                <a:cubicBezTo>
                  <a:pt x="147876" y="221779"/>
                  <a:pt x="129573" y="222936"/>
                  <a:pt x="116543" y="213549"/>
                </a:cubicBezTo>
                <a:cubicBezTo>
                  <a:pt x="105785" y="222465"/>
                  <a:pt x="89754" y="221907"/>
                  <a:pt x="79681" y="211792"/>
                </a:cubicBezTo>
                <a:lnTo>
                  <a:pt x="68151" y="200219"/>
                </a:lnTo>
                <a:lnTo>
                  <a:pt x="65151" y="197219"/>
                </a:lnTo>
                <a:lnTo>
                  <a:pt x="49892" y="181960"/>
                </a:lnTo>
                <a:cubicBezTo>
                  <a:pt x="47535" y="179602"/>
                  <a:pt x="44448" y="178230"/>
                  <a:pt x="41148" y="177973"/>
                </a:cubicBezTo>
                <a:cubicBezTo>
                  <a:pt x="41148" y="185517"/>
                  <a:pt x="34976" y="191646"/>
                  <a:pt x="27432" y="191646"/>
                </a:cubicBezTo>
                <a:lnTo>
                  <a:pt x="13716" y="191646"/>
                </a:lnTo>
                <a:cubicBezTo>
                  <a:pt x="6129" y="191646"/>
                  <a:pt x="0" y="185517"/>
                  <a:pt x="0" y="177930"/>
                </a:cubicBezTo>
                <a:lnTo>
                  <a:pt x="0" y="88776"/>
                </a:lnTo>
                <a:cubicBezTo>
                  <a:pt x="0" y="85005"/>
                  <a:pt x="3086" y="81918"/>
                  <a:pt x="6858" y="81918"/>
                </a:cubicBezTo>
                <a:lnTo>
                  <a:pt x="24003" y="81918"/>
                </a:lnTo>
                <a:lnTo>
                  <a:pt x="41148" y="81918"/>
                </a:lnTo>
                <a:lnTo>
                  <a:pt x="49635" y="81918"/>
                </a:lnTo>
                <a:cubicBezTo>
                  <a:pt x="50492" y="81918"/>
                  <a:pt x="51306" y="81618"/>
                  <a:pt x="51906" y="81061"/>
                </a:cubicBezTo>
                <a:lnTo>
                  <a:pt x="63265" y="70946"/>
                </a:lnTo>
                <a:cubicBezTo>
                  <a:pt x="75224" y="60359"/>
                  <a:pt x="90611" y="54486"/>
                  <a:pt x="106599" y="54486"/>
                </a:cubicBezTo>
                <a:lnTo>
                  <a:pt x="111014" y="54486"/>
                </a:lnTo>
                <a:cubicBezTo>
                  <a:pt x="112900" y="54486"/>
                  <a:pt x="114829" y="54572"/>
                  <a:pt x="116672" y="54744"/>
                </a:cubicBezTo>
                <a:lnTo>
                  <a:pt x="116672" y="54744"/>
                </a:lnTo>
                <a:moveTo>
                  <a:pt x="233172" y="164214"/>
                </a:moveTo>
                <a:lnTo>
                  <a:pt x="233172" y="102492"/>
                </a:lnTo>
                <a:lnTo>
                  <a:pt x="212598" y="102492"/>
                </a:lnTo>
                <a:cubicBezTo>
                  <a:pt x="210069" y="102492"/>
                  <a:pt x="207626" y="101549"/>
                  <a:pt x="205783" y="99878"/>
                </a:cubicBezTo>
                <a:lnTo>
                  <a:pt x="189967" y="85819"/>
                </a:lnTo>
                <a:cubicBezTo>
                  <a:pt x="182166" y="78875"/>
                  <a:pt x="172093" y="75060"/>
                  <a:pt x="161634" y="75060"/>
                </a:cubicBezTo>
                <a:cubicBezTo>
                  <a:pt x="150747" y="75060"/>
                  <a:pt x="140289" y="79218"/>
                  <a:pt x="132359" y="86676"/>
                </a:cubicBezTo>
                <a:lnTo>
                  <a:pt x="102313" y="115051"/>
                </a:lnTo>
                <a:cubicBezTo>
                  <a:pt x="97898" y="119252"/>
                  <a:pt x="97984" y="126324"/>
                  <a:pt x="102527" y="130353"/>
                </a:cubicBezTo>
                <a:cubicBezTo>
                  <a:pt x="106513" y="133911"/>
                  <a:pt x="112557" y="133825"/>
                  <a:pt x="116457" y="130224"/>
                </a:cubicBezTo>
                <a:lnTo>
                  <a:pt x="147276" y="101764"/>
                </a:lnTo>
                <a:cubicBezTo>
                  <a:pt x="151433" y="97906"/>
                  <a:pt x="157948" y="98163"/>
                  <a:pt x="161806" y="102364"/>
                </a:cubicBezTo>
                <a:cubicBezTo>
                  <a:pt x="165664" y="106564"/>
                  <a:pt x="165406" y="113037"/>
                  <a:pt x="161206" y="116894"/>
                </a:cubicBezTo>
                <a:lnTo>
                  <a:pt x="160863" y="117237"/>
                </a:lnTo>
                <a:lnTo>
                  <a:pt x="192753" y="149127"/>
                </a:lnTo>
                <a:cubicBezTo>
                  <a:pt x="197039" y="153413"/>
                  <a:pt x="199825" y="158685"/>
                  <a:pt x="201068" y="164172"/>
                </a:cubicBezTo>
                <a:lnTo>
                  <a:pt x="233129" y="164172"/>
                </a:lnTo>
                <a:lnTo>
                  <a:pt x="233172" y="164214"/>
                </a:lnTo>
                <a:moveTo>
                  <a:pt x="27432" y="171072"/>
                </a:moveTo>
                <a:cubicBezTo>
                  <a:pt x="27432" y="167285"/>
                  <a:pt x="24362" y="164214"/>
                  <a:pt x="20574" y="164214"/>
                </a:cubicBezTo>
                <a:cubicBezTo>
                  <a:pt x="16786" y="164214"/>
                  <a:pt x="13716" y="167285"/>
                  <a:pt x="13716" y="171072"/>
                </a:cubicBezTo>
                <a:cubicBezTo>
                  <a:pt x="13716" y="174860"/>
                  <a:pt x="16786" y="177930"/>
                  <a:pt x="20574" y="177930"/>
                </a:cubicBezTo>
                <a:cubicBezTo>
                  <a:pt x="24362" y="177930"/>
                  <a:pt x="27432" y="174860"/>
                  <a:pt x="27432" y="171072"/>
                </a:cubicBezTo>
                <a:moveTo>
                  <a:pt x="253746" y="177930"/>
                </a:moveTo>
                <a:cubicBezTo>
                  <a:pt x="257534" y="177930"/>
                  <a:pt x="260604" y="174860"/>
                  <a:pt x="260604" y="171072"/>
                </a:cubicBezTo>
                <a:cubicBezTo>
                  <a:pt x="260604" y="167285"/>
                  <a:pt x="257534" y="164214"/>
                  <a:pt x="253746" y="164214"/>
                </a:cubicBezTo>
                <a:cubicBezTo>
                  <a:pt x="249958" y="164214"/>
                  <a:pt x="246888" y="167285"/>
                  <a:pt x="246888" y="171072"/>
                </a:cubicBezTo>
                <a:cubicBezTo>
                  <a:pt x="246888" y="174860"/>
                  <a:pt x="249958" y="177930"/>
                  <a:pt x="253746" y="177930"/>
                </a:cubicBezTo>
              </a:path>
            </a:pathLst>
          </a:custGeom>
          <a:solidFill>
            <a:srgbClr val="FFFFFF"/>
          </a:solidFill>
          <a:ln/>
        </p:spPr>
        <p:txBody>
          <a:bodyPr wrap="square" lIns="90000" tIns="46800" rIns="90000" bIns="46800" rtlCol="0" anchor="ctr"/>
          <a:lstStyle/>
          <a:p>
            <a:pPr marL="0" indent="0">
              <a:buNone/>
            </a:pPr>
            <a:endParaRPr lang="en-US"/>
          </a:p>
        </p:txBody>
      </p:sp>
      <p:sp>
        <p:nvSpPr>
          <p:cNvPr id="20" name="Text 18"/>
          <p:cNvSpPr/>
          <p:nvPr/>
        </p:nvSpPr>
        <p:spPr>
          <a:xfrm>
            <a:off x="9003677" y="4663136"/>
            <a:ext cx="274320" cy="274320"/>
          </a:xfrm>
          <a:custGeom>
            <a:avLst/>
            <a:gdLst/>
            <a:ahLst/>
            <a:cxnLst/>
            <a:rect l="l" t="t" r="r" b="b"/>
            <a:pathLst>
              <a:path w="274320" h="274320">
                <a:moveTo>
                  <a:pt x="118247" y="17413"/>
                </a:moveTo>
                <a:cubicBezTo>
                  <a:pt x="125212" y="18806"/>
                  <a:pt x="129713" y="25557"/>
                  <a:pt x="128320" y="32522"/>
                </a:cubicBezTo>
                <a:lnTo>
                  <a:pt x="120283" y="72866"/>
                </a:lnTo>
                <a:lnTo>
                  <a:pt x="179755" y="72866"/>
                </a:lnTo>
                <a:lnTo>
                  <a:pt x="188809" y="27486"/>
                </a:lnTo>
                <a:cubicBezTo>
                  <a:pt x="190202" y="20520"/>
                  <a:pt x="196953" y="16020"/>
                  <a:pt x="203918" y="17413"/>
                </a:cubicBezTo>
                <a:cubicBezTo>
                  <a:pt x="210884" y="18806"/>
                  <a:pt x="215384" y="25557"/>
                  <a:pt x="213991" y="32522"/>
                </a:cubicBezTo>
                <a:lnTo>
                  <a:pt x="206008" y="72866"/>
                </a:lnTo>
                <a:lnTo>
                  <a:pt x="244316" y="72866"/>
                </a:lnTo>
                <a:cubicBezTo>
                  <a:pt x="251442" y="72866"/>
                  <a:pt x="257175" y="78599"/>
                  <a:pt x="257175" y="85725"/>
                </a:cubicBezTo>
                <a:cubicBezTo>
                  <a:pt x="257175" y="92851"/>
                  <a:pt x="251442" y="98584"/>
                  <a:pt x="244316" y="98584"/>
                </a:cubicBezTo>
                <a:lnTo>
                  <a:pt x="200865" y="98584"/>
                </a:lnTo>
                <a:lnTo>
                  <a:pt x="185434" y="175736"/>
                </a:lnTo>
                <a:lnTo>
                  <a:pt x="227171" y="175736"/>
                </a:lnTo>
                <a:cubicBezTo>
                  <a:pt x="234297" y="175736"/>
                  <a:pt x="240030" y="181469"/>
                  <a:pt x="240030" y="188595"/>
                </a:cubicBezTo>
                <a:cubicBezTo>
                  <a:pt x="240030" y="195721"/>
                  <a:pt x="234297" y="201454"/>
                  <a:pt x="227171" y="201454"/>
                </a:cubicBezTo>
                <a:lnTo>
                  <a:pt x="180291" y="201454"/>
                </a:lnTo>
                <a:lnTo>
                  <a:pt x="171236" y="246834"/>
                </a:lnTo>
                <a:cubicBezTo>
                  <a:pt x="169843" y="253799"/>
                  <a:pt x="163092" y="258300"/>
                  <a:pt x="156127" y="256907"/>
                </a:cubicBezTo>
                <a:cubicBezTo>
                  <a:pt x="149162" y="255514"/>
                  <a:pt x="144661" y="248763"/>
                  <a:pt x="146054" y="241798"/>
                </a:cubicBezTo>
                <a:lnTo>
                  <a:pt x="154037" y="201454"/>
                </a:lnTo>
                <a:lnTo>
                  <a:pt x="94566" y="201454"/>
                </a:lnTo>
                <a:lnTo>
                  <a:pt x="85511" y="246834"/>
                </a:lnTo>
                <a:cubicBezTo>
                  <a:pt x="84118" y="253799"/>
                  <a:pt x="77367" y="258300"/>
                  <a:pt x="70402" y="256907"/>
                </a:cubicBezTo>
                <a:cubicBezTo>
                  <a:pt x="63437" y="255514"/>
                  <a:pt x="58936" y="248763"/>
                  <a:pt x="60329" y="241798"/>
                </a:cubicBezTo>
                <a:lnTo>
                  <a:pt x="68312" y="201454"/>
                </a:lnTo>
                <a:lnTo>
                  <a:pt x="30004" y="201454"/>
                </a:lnTo>
                <a:cubicBezTo>
                  <a:pt x="22878" y="201454"/>
                  <a:pt x="17145" y="195721"/>
                  <a:pt x="17145" y="188595"/>
                </a:cubicBezTo>
                <a:cubicBezTo>
                  <a:pt x="17145" y="181469"/>
                  <a:pt x="22878" y="175736"/>
                  <a:pt x="30004" y="175736"/>
                </a:cubicBezTo>
                <a:lnTo>
                  <a:pt x="73456" y="175736"/>
                </a:lnTo>
                <a:lnTo>
                  <a:pt x="88886" y="98584"/>
                </a:lnTo>
                <a:lnTo>
                  <a:pt x="47149" y="98584"/>
                </a:lnTo>
                <a:cubicBezTo>
                  <a:pt x="40023" y="98584"/>
                  <a:pt x="34290" y="92851"/>
                  <a:pt x="34290" y="85725"/>
                </a:cubicBezTo>
                <a:cubicBezTo>
                  <a:pt x="34290" y="78599"/>
                  <a:pt x="40023" y="72866"/>
                  <a:pt x="47149" y="72866"/>
                </a:cubicBezTo>
                <a:lnTo>
                  <a:pt x="94030" y="72866"/>
                </a:lnTo>
                <a:lnTo>
                  <a:pt x="103085" y="27485"/>
                </a:lnTo>
                <a:cubicBezTo>
                  <a:pt x="104478" y="20520"/>
                  <a:pt x="111228" y="16020"/>
                  <a:pt x="118194" y="17413"/>
                </a:cubicBezTo>
                <a:lnTo>
                  <a:pt x="118247" y="17413"/>
                </a:lnTo>
                <a:moveTo>
                  <a:pt x="115139" y="98584"/>
                </a:moveTo>
                <a:lnTo>
                  <a:pt x="99709" y="175736"/>
                </a:lnTo>
                <a:lnTo>
                  <a:pt x="159181" y="175736"/>
                </a:lnTo>
                <a:lnTo>
                  <a:pt x="174611" y="98584"/>
                </a:lnTo>
                <a:lnTo>
                  <a:pt x="115139" y="98584"/>
                </a:lnTo>
              </a:path>
            </a:pathLst>
          </a:custGeom>
          <a:solidFill>
            <a:srgbClr val="FFFFFF"/>
          </a:solidFill>
          <a:ln/>
        </p:spPr>
        <p:txBody>
          <a:bodyPr wrap="square" lIns="90000" tIns="46800" rIns="90000" bIns="46800" rtlCol="0" anchor="ctr"/>
          <a:lstStyle/>
          <a:p>
            <a:pPr marL="0" indent="0">
              <a:buNone/>
            </a:pPr>
            <a:endParaRPr lang="en-US"/>
          </a:p>
        </p:txBody>
      </p:sp>
      <p:sp>
        <p:nvSpPr>
          <p:cNvPr id="21" name="Text 19"/>
          <p:cNvSpPr/>
          <p:nvPr/>
        </p:nvSpPr>
        <p:spPr>
          <a:xfrm>
            <a:off x="9003677" y="5569187"/>
            <a:ext cx="274320" cy="274320"/>
          </a:xfrm>
          <a:custGeom>
            <a:avLst/>
            <a:gdLst/>
            <a:ahLst/>
            <a:cxnLst/>
            <a:rect l="l" t="t" r="r" b="b"/>
            <a:pathLst>
              <a:path w="274320" h="274320">
                <a:moveTo>
                  <a:pt x="34290" y="60008"/>
                </a:moveTo>
                <a:cubicBezTo>
                  <a:pt x="29575" y="60008"/>
                  <a:pt x="25718" y="63865"/>
                  <a:pt x="25718" y="68580"/>
                </a:cubicBezTo>
                <a:lnTo>
                  <a:pt x="25718" y="80421"/>
                </a:lnTo>
                <a:lnTo>
                  <a:pt x="118140" y="156287"/>
                </a:lnTo>
                <a:cubicBezTo>
                  <a:pt x="129231" y="165396"/>
                  <a:pt x="145143" y="165396"/>
                  <a:pt x="156234" y="156287"/>
                </a:cubicBezTo>
                <a:lnTo>
                  <a:pt x="248603" y="80421"/>
                </a:lnTo>
                <a:lnTo>
                  <a:pt x="248603" y="68580"/>
                </a:lnTo>
                <a:cubicBezTo>
                  <a:pt x="248603" y="63865"/>
                  <a:pt x="244745" y="60008"/>
                  <a:pt x="240030" y="60008"/>
                </a:cubicBezTo>
                <a:lnTo>
                  <a:pt x="34290" y="60008"/>
                </a:lnTo>
                <a:moveTo>
                  <a:pt x="25718" y="113693"/>
                </a:moveTo>
                <a:lnTo>
                  <a:pt x="25718" y="205740"/>
                </a:lnTo>
                <a:cubicBezTo>
                  <a:pt x="25718" y="210455"/>
                  <a:pt x="29575" y="214313"/>
                  <a:pt x="34290" y="214313"/>
                </a:cubicBezTo>
                <a:lnTo>
                  <a:pt x="240030" y="214313"/>
                </a:lnTo>
                <a:cubicBezTo>
                  <a:pt x="244745" y="214313"/>
                  <a:pt x="248603" y="210455"/>
                  <a:pt x="248603" y="205740"/>
                </a:cubicBezTo>
                <a:lnTo>
                  <a:pt x="248603" y="113693"/>
                </a:lnTo>
                <a:lnTo>
                  <a:pt x="172522" y="176165"/>
                </a:lnTo>
                <a:cubicBezTo>
                  <a:pt x="151948" y="193042"/>
                  <a:pt x="122319" y="193042"/>
                  <a:pt x="101798" y="176165"/>
                </a:cubicBezTo>
                <a:lnTo>
                  <a:pt x="25718" y="113693"/>
                </a:lnTo>
                <a:moveTo>
                  <a:pt x="0" y="68580"/>
                </a:moveTo>
                <a:cubicBezTo>
                  <a:pt x="0" y="49667"/>
                  <a:pt x="15377" y="34290"/>
                  <a:pt x="34290" y="34290"/>
                </a:cubicBezTo>
                <a:lnTo>
                  <a:pt x="240030" y="34290"/>
                </a:lnTo>
                <a:cubicBezTo>
                  <a:pt x="258943" y="34290"/>
                  <a:pt x="274320" y="49667"/>
                  <a:pt x="274320" y="68580"/>
                </a:cubicBezTo>
                <a:lnTo>
                  <a:pt x="274320" y="205740"/>
                </a:lnTo>
                <a:cubicBezTo>
                  <a:pt x="274320" y="224653"/>
                  <a:pt x="258943" y="240030"/>
                  <a:pt x="240030" y="240030"/>
                </a:cubicBezTo>
                <a:lnTo>
                  <a:pt x="34290" y="240030"/>
                </a:lnTo>
                <a:cubicBezTo>
                  <a:pt x="15377" y="240030"/>
                  <a:pt x="0" y="224653"/>
                  <a:pt x="0" y="205740"/>
                </a:cubicBezTo>
                <a:lnTo>
                  <a:pt x="0" y="68580"/>
                </a:lnTo>
              </a:path>
            </a:pathLst>
          </a:custGeom>
          <a:solidFill>
            <a:srgbClr val="FFFFFF"/>
          </a:solidFill>
          <a:ln/>
        </p:spPr>
        <p:txBody>
          <a:bodyPr wrap="square" lIns="90000" tIns="46800" rIns="90000" bIns="46800" rtlCol="0" anchor="ctr"/>
          <a:lstStyle/>
          <a:p>
            <a:pPr marL="0" indent="0">
              <a:buNone/>
            </a:pPr>
            <a:endParaRPr lang="en-US"/>
          </a:p>
        </p:txBody>
      </p:sp>
      <p:sp>
        <p:nvSpPr>
          <p:cNvPr id="22" name="Text 20"/>
          <p:cNvSpPr/>
          <p:nvPr/>
        </p:nvSpPr>
        <p:spPr>
          <a:xfrm>
            <a:off x="1523908" y="3414186"/>
            <a:ext cx="5029200" cy="685800"/>
          </a:xfrm>
          <a:custGeom>
            <a:avLst/>
            <a:gdLst/>
            <a:ahLst/>
            <a:cxnLst/>
            <a:rect l="l" t="t" r="r" b="b"/>
            <a:pathLst>
              <a:path w="5029200" h="685800">
                <a:moveTo>
                  <a:pt x="0" y="685800"/>
                </a:moveTo>
                <a:lnTo>
                  <a:pt x="0" y="0"/>
                </a:lnTo>
                <a:lnTo>
                  <a:pt x="5029200" y="0"/>
                </a:lnTo>
                <a:lnTo>
                  <a:pt x="5029200" y="685800"/>
                </a:lnTo>
                <a:lnTo>
                  <a:pt x="0" y="685800"/>
                </a:lnTo>
              </a:path>
            </a:pathLst>
          </a:custGeom>
          <a:noFill/>
          <a:ln/>
        </p:spPr>
        <p:txBody>
          <a:bodyPr wrap="square" lIns="0" tIns="0" rIns="0" bIns="0" rtlCol="0" anchor="t"/>
          <a:lstStyle/>
          <a:p>
            <a:pPr marL="0" indent="0" algn="l">
              <a:lnSpc>
                <a:spcPct val="90000"/>
              </a:lnSpc>
              <a:buNone/>
            </a:pPr>
            <a:r>
              <a:rPr lang="en-US" sz="1400">
                <a:solidFill>
                  <a:srgbClr val="000000"/>
                </a:solidFill>
                <a:latin typeface="Figtree SemiBold" pitchFamily="34" charset="0"/>
                <a:ea typeface="Figtree SemiBold" pitchFamily="34" charset="-122"/>
                <a:cs typeface="Figtree SemiBold" pitchFamily="34" charset="-120"/>
              </a:rPr>
              <a:t>Alianzas estratégicas</a:t>
            </a:r>
            <a:endParaRPr lang="en-US" sz="1400"/>
          </a:p>
          <a:p>
            <a:pPr marL="0" indent="0" algn="l">
              <a:lnSpc>
                <a:spcPct val="100000"/>
              </a:lnSpc>
              <a:spcBef>
                <a:spcPts val="500"/>
              </a:spcBef>
              <a:buNone/>
            </a:pPr>
            <a:r>
              <a:rPr lang="en-US" sz="1400">
                <a:solidFill>
                  <a:srgbClr val="000000"/>
                </a:solidFill>
                <a:latin typeface="Figtree" pitchFamily="34" charset="0"/>
                <a:ea typeface="Figtree" pitchFamily="34" charset="-122"/>
                <a:cs typeface="Figtree" pitchFamily="34" charset="-120"/>
              </a:rPr>
              <a:t>Se establecerán alianzas con farmacias para fortalecer la red.</a:t>
            </a:r>
            <a:endParaRPr lang="en-US" sz="1400"/>
          </a:p>
        </p:txBody>
      </p:sp>
      <p:sp>
        <p:nvSpPr>
          <p:cNvPr id="23" name="Text 21"/>
          <p:cNvSpPr/>
          <p:nvPr/>
        </p:nvSpPr>
        <p:spPr>
          <a:xfrm>
            <a:off x="1523908" y="2370976"/>
            <a:ext cx="5029200" cy="685800"/>
          </a:xfrm>
          <a:custGeom>
            <a:avLst/>
            <a:gdLst/>
            <a:ahLst/>
            <a:cxnLst/>
            <a:rect l="l" t="t" r="r" b="b"/>
            <a:pathLst>
              <a:path w="5029200" h="685800">
                <a:moveTo>
                  <a:pt x="0" y="685800"/>
                </a:moveTo>
                <a:lnTo>
                  <a:pt x="0" y="0"/>
                </a:lnTo>
                <a:lnTo>
                  <a:pt x="5029200" y="0"/>
                </a:lnTo>
                <a:lnTo>
                  <a:pt x="5029200" y="685800"/>
                </a:lnTo>
                <a:lnTo>
                  <a:pt x="0" y="685800"/>
                </a:lnTo>
              </a:path>
            </a:pathLst>
          </a:custGeom>
          <a:noFill/>
          <a:ln/>
        </p:spPr>
        <p:txBody>
          <a:bodyPr wrap="square" lIns="0" tIns="0" rIns="0" bIns="0" rtlCol="0" anchor="t"/>
          <a:lstStyle/>
          <a:p>
            <a:pPr marL="0" indent="0" algn="l">
              <a:lnSpc>
                <a:spcPct val="90000"/>
              </a:lnSpc>
              <a:buNone/>
            </a:pPr>
            <a:r>
              <a:rPr lang="en-US" sz="1400">
                <a:solidFill>
                  <a:srgbClr val="000000"/>
                </a:solidFill>
                <a:latin typeface="Figtree SemiBold" pitchFamily="34" charset="0"/>
                <a:ea typeface="Figtree SemiBold" pitchFamily="34" charset="-122"/>
                <a:cs typeface="Figtree SemiBold" pitchFamily="34" charset="-120"/>
              </a:rPr>
              <a:t>Promociones atractivas</a:t>
            </a:r>
            <a:endParaRPr lang="en-US" sz="1400"/>
          </a:p>
          <a:p>
            <a:pPr marL="0" indent="0" algn="l">
              <a:lnSpc>
                <a:spcPct val="100000"/>
              </a:lnSpc>
              <a:spcBef>
                <a:spcPts val="500"/>
              </a:spcBef>
              <a:buNone/>
            </a:pPr>
            <a:r>
              <a:rPr lang="en-US" sz="1400">
                <a:solidFill>
                  <a:srgbClr val="000000"/>
                </a:solidFill>
                <a:latin typeface="Figtree" pitchFamily="34" charset="0"/>
                <a:ea typeface="Figtree" pitchFamily="34" charset="-122"/>
                <a:cs typeface="Figtree" pitchFamily="34" charset="-120"/>
              </a:rPr>
              <a:t>Se ofrecerá envío gratuito en el primer pedido y un 10% de descuento.</a:t>
            </a:r>
            <a:endParaRPr lang="en-US" sz="1400"/>
          </a:p>
        </p:txBody>
      </p:sp>
      <p:sp>
        <p:nvSpPr>
          <p:cNvPr id="24" name="Text 22"/>
          <p:cNvSpPr/>
          <p:nvPr/>
        </p:nvSpPr>
        <p:spPr>
          <a:xfrm>
            <a:off x="1523908" y="5500607"/>
            <a:ext cx="5029200" cy="685800"/>
          </a:xfrm>
          <a:custGeom>
            <a:avLst/>
            <a:gdLst/>
            <a:ahLst/>
            <a:cxnLst/>
            <a:rect l="l" t="t" r="r" b="b"/>
            <a:pathLst>
              <a:path w="5029200" h="685800">
                <a:moveTo>
                  <a:pt x="0" y="685800"/>
                </a:moveTo>
                <a:lnTo>
                  <a:pt x="0" y="0"/>
                </a:lnTo>
                <a:lnTo>
                  <a:pt x="5029200" y="0"/>
                </a:lnTo>
                <a:lnTo>
                  <a:pt x="5029200" y="685800"/>
                </a:lnTo>
                <a:lnTo>
                  <a:pt x="0" y="685800"/>
                </a:lnTo>
              </a:path>
            </a:pathLst>
          </a:custGeom>
          <a:noFill/>
          <a:ln/>
        </p:spPr>
        <p:txBody>
          <a:bodyPr wrap="square" lIns="0" tIns="0" rIns="0" bIns="0" rtlCol="0" anchor="t"/>
          <a:lstStyle/>
          <a:p>
            <a:pPr marL="0" indent="0" algn="l">
              <a:lnSpc>
                <a:spcPct val="90000"/>
              </a:lnSpc>
              <a:buNone/>
            </a:pPr>
            <a:r>
              <a:rPr lang="es-ES_tradnl" sz="1400">
                <a:solidFill>
                  <a:srgbClr val="000000"/>
                </a:solidFill>
                <a:latin typeface="Figtree SemiBold" pitchFamily="34" charset="0"/>
                <a:ea typeface="Figtree SemiBold" pitchFamily="34" charset="-122"/>
                <a:cs typeface="Figtree SemiBold" pitchFamily="34" charset="-120"/>
              </a:rPr>
              <a:t>Fidelización de usuarios</a:t>
            </a:r>
            <a:endParaRPr lang="es-ES_tradnl" sz="1400"/>
          </a:p>
          <a:p>
            <a:pPr marL="0" indent="0" algn="l">
              <a:lnSpc>
                <a:spcPct val="100000"/>
              </a:lnSpc>
              <a:spcBef>
                <a:spcPts val="500"/>
              </a:spcBef>
              <a:buNone/>
            </a:pPr>
            <a:r>
              <a:rPr lang="es-ES_tradnl" sz="1400">
                <a:solidFill>
                  <a:srgbClr val="000000"/>
                </a:solidFill>
                <a:latin typeface="Figtree" pitchFamily="34" charset="0"/>
                <a:ea typeface="Figtree" pitchFamily="34" charset="-122"/>
                <a:cs typeface="Figtree" pitchFamily="34" charset="-120"/>
              </a:rPr>
              <a:t>Se enviarán promociones y recordatorios a través de email marketing.</a:t>
            </a:r>
            <a:endParaRPr lang="es-ES_tradnl" sz="1400"/>
          </a:p>
        </p:txBody>
      </p:sp>
      <p:sp>
        <p:nvSpPr>
          <p:cNvPr id="25" name="Text 23"/>
          <p:cNvSpPr/>
          <p:nvPr/>
        </p:nvSpPr>
        <p:spPr>
          <a:xfrm>
            <a:off x="1523908" y="1402196"/>
            <a:ext cx="5029200" cy="685800"/>
          </a:xfrm>
          <a:custGeom>
            <a:avLst/>
            <a:gdLst/>
            <a:ahLst/>
            <a:cxnLst/>
            <a:rect l="l" t="t" r="r" b="b"/>
            <a:pathLst>
              <a:path w="5029200" h="685800">
                <a:moveTo>
                  <a:pt x="0" y="685800"/>
                </a:moveTo>
                <a:lnTo>
                  <a:pt x="0" y="0"/>
                </a:lnTo>
                <a:lnTo>
                  <a:pt x="5029200" y="0"/>
                </a:lnTo>
                <a:lnTo>
                  <a:pt x="5029200" y="685800"/>
                </a:lnTo>
                <a:lnTo>
                  <a:pt x="0" y="685800"/>
                </a:lnTo>
              </a:path>
            </a:pathLst>
          </a:custGeom>
          <a:noFill/>
          <a:ln/>
        </p:spPr>
        <p:txBody>
          <a:bodyPr wrap="square" lIns="0" tIns="0" rIns="0" bIns="0" rtlCol="0" anchor="t"/>
          <a:lstStyle/>
          <a:p>
            <a:pPr marL="0" indent="0" algn="l">
              <a:lnSpc>
                <a:spcPct val="90000"/>
              </a:lnSpc>
              <a:buNone/>
            </a:pPr>
            <a:r>
              <a:rPr lang="en-US" sz="1400">
                <a:solidFill>
                  <a:srgbClr val="000000"/>
                </a:solidFill>
                <a:latin typeface="Figtree SemiBold" pitchFamily="34" charset="0"/>
                <a:ea typeface="Figtree SemiBold" pitchFamily="34" charset="-122"/>
                <a:cs typeface="Figtree SemiBold" pitchFamily="34" charset="-120"/>
              </a:rPr>
              <a:t>Campañas digitales</a:t>
            </a:r>
            <a:endParaRPr lang="en-US" sz="1400"/>
          </a:p>
          <a:p>
            <a:pPr marL="0" indent="0" algn="l">
              <a:lnSpc>
                <a:spcPct val="100000"/>
              </a:lnSpc>
              <a:spcBef>
                <a:spcPts val="500"/>
              </a:spcBef>
              <a:buNone/>
            </a:pPr>
            <a:r>
              <a:rPr lang="en-US" sz="1400">
                <a:solidFill>
                  <a:srgbClr val="000000"/>
                </a:solidFill>
                <a:latin typeface="Figtree" pitchFamily="34" charset="0"/>
                <a:ea typeface="Figtree" pitchFamily="34" charset="-122"/>
                <a:cs typeface="Figtree" pitchFamily="34" charset="-120"/>
              </a:rPr>
              <a:t>Se implementarán campañas en redes sociales como Facebook, Instagram y TikTok.</a:t>
            </a:r>
            <a:endParaRPr lang="en-US" sz="1400"/>
          </a:p>
        </p:txBody>
      </p:sp>
      <p:sp>
        <p:nvSpPr>
          <p:cNvPr id="26" name="Text 24"/>
          <p:cNvSpPr/>
          <p:nvPr/>
        </p:nvSpPr>
        <p:spPr>
          <a:xfrm>
            <a:off x="1523908" y="4457396"/>
            <a:ext cx="5029200" cy="685800"/>
          </a:xfrm>
          <a:custGeom>
            <a:avLst/>
            <a:gdLst/>
            <a:ahLst/>
            <a:cxnLst/>
            <a:rect l="l" t="t" r="r" b="b"/>
            <a:pathLst>
              <a:path w="5029200" h="685800">
                <a:moveTo>
                  <a:pt x="0" y="685800"/>
                </a:moveTo>
                <a:lnTo>
                  <a:pt x="0" y="0"/>
                </a:lnTo>
                <a:lnTo>
                  <a:pt x="5029200" y="0"/>
                </a:lnTo>
                <a:lnTo>
                  <a:pt x="5029200" y="685800"/>
                </a:lnTo>
                <a:lnTo>
                  <a:pt x="0" y="685800"/>
                </a:lnTo>
              </a:path>
            </a:pathLst>
          </a:custGeom>
          <a:noFill/>
          <a:ln/>
        </p:spPr>
        <p:txBody>
          <a:bodyPr wrap="square" lIns="0" tIns="0" rIns="0" bIns="0" rtlCol="0" anchor="t"/>
          <a:lstStyle/>
          <a:p>
            <a:pPr marL="0" indent="0" algn="l">
              <a:lnSpc>
                <a:spcPct val="90000"/>
              </a:lnSpc>
              <a:buNone/>
            </a:pPr>
            <a:r>
              <a:rPr lang="en-US" sz="1400">
                <a:solidFill>
                  <a:srgbClr val="000000"/>
                </a:solidFill>
                <a:latin typeface="Figtree SemiBold" pitchFamily="34" charset="0"/>
                <a:ea typeface="Figtree SemiBold" pitchFamily="34" charset="-122"/>
                <a:cs typeface="Figtree SemiBold" pitchFamily="34" charset="-120"/>
              </a:rPr>
              <a:t>Marketing en redes sociales</a:t>
            </a:r>
            <a:endParaRPr lang="en-US" sz="1400"/>
          </a:p>
          <a:p>
            <a:pPr marL="0" indent="0" algn="l">
              <a:lnSpc>
                <a:spcPct val="100000"/>
              </a:lnSpc>
              <a:spcBef>
                <a:spcPts val="500"/>
              </a:spcBef>
              <a:buNone/>
            </a:pPr>
            <a:r>
              <a:rPr lang="en-US" sz="1400">
                <a:solidFill>
                  <a:srgbClr val="000000"/>
                </a:solidFill>
                <a:latin typeface="Figtree" pitchFamily="34" charset="0"/>
                <a:ea typeface="Figtree" pitchFamily="34" charset="-122"/>
                <a:cs typeface="Figtree" pitchFamily="34" charset="-120"/>
              </a:rPr>
              <a:t>Se realizarán colaboraciones con microinfluencers en temas de salud.</a:t>
            </a:r>
            <a:endParaRPr lang="en-US" sz="1400"/>
          </a:p>
        </p:txBody>
      </p:sp>
      <p:sp>
        <p:nvSpPr>
          <p:cNvPr id="27" name="Text 25"/>
          <p:cNvSpPr/>
          <p:nvPr/>
        </p:nvSpPr>
        <p:spPr>
          <a:xfrm>
            <a:off x="643528" y="1349031"/>
            <a:ext cx="685800" cy="685800"/>
          </a:xfrm>
          <a:custGeom>
            <a:avLst/>
            <a:gdLst/>
            <a:ahLst/>
            <a:cxnLst/>
            <a:rect l="l" t="t" r="r" b="b"/>
            <a:pathLst>
              <a:path w="685800" h="685800">
                <a:moveTo>
                  <a:pt x="0" y="342900"/>
                </a:moveTo>
                <a:cubicBezTo>
                  <a:pt x="0" y="153522"/>
                  <a:pt x="153522" y="0"/>
                  <a:pt x="342900" y="0"/>
                </a:cubicBezTo>
                <a:cubicBezTo>
                  <a:pt x="532278" y="0"/>
                  <a:pt x="685800" y="153522"/>
                  <a:pt x="685800" y="342900"/>
                </a:cubicBezTo>
                <a:cubicBezTo>
                  <a:pt x="685800" y="532278"/>
                  <a:pt x="532278" y="685800"/>
                  <a:pt x="342900" y="685800"/>
                </a:cubicBezTo>
                <a:cubicBezTo>
                  <a:pt x="153522" y="685800"/>
                  <a:pt x="0" y="532278"/>
                  <a:pt x="0" y="342900"/>
                </a:cubicBezTo>
              </a:path>
            </a:pathLst>
          </a:custGeom>
          <a:solidFill>
            <a:srgbClr val="1570EF"/>
          </a:solidFill>
          <a:ln/>
        </p:spPr>
        <p:txBody>
          <a:bodyPr wrap="square" lIns="90000" tIns="46800" rIns="90000" bIns="46800" rtlCol="0" anchor="ctr"/>
          <a:lstStyle/>
          <a:p>
            <a:pPr marL="0" indent="0" algn="ctr">
              <a:lnSpc>
                <a:spcPct val="83333"/>
              </a:lnSpc>
              <a:buNone/>
            </a:pPr>
            <a:r>
              <a:rPr lang="en-US" sz="1800" b="1">
                <a:solidFill>
                  <a:srgbClr val="FFFFFF"/>
                </a:solidFill>
                <a:latin typeface="Figtree" pitchFamily="34" charset="0"/>
                <a:ea typeface="Figtree" pitchFamily="34" charset="-122"/>
                <a:cs typeface="Figtree" pitchFamily="34" charset="-120"/>
              </a:rPr>
              <a:t>01</a:t>
            </a:r>
            <a:endParaRPr lang="en-US" sz="1800"/>
          </a:p>
        </p:txBody>
      </p:sp>
      <p:sp>
        <p:nvSpPr>
          <p:cNvPr id="28" name="Text 26"/>
          <p:cNvSpPr/>
          <p:nvPr/>
        </p:nvSpPr>
        <p:spPr>
          <a:xfrm>
            <a:off x="643528" y="2292574"/>
            <a:ext cx="685800" cy="685800"/>
          </a:xfrm>
          <a:custGeom>
            <a:avLst/>
            <a:gdLst/>
            <a:ahLst/>
            <a:cxnLst/>
            <a:rect l="l" t="t" r="r" b="b"/>
            <a:pathLst>
              <a:path w="685800" h="685800">
                <a:moveTo>
                  <a:pt x="0" y="342900"/>
                </a:moveTo>
                <a:cubicBezTo>
                  <a:pt x="0" y="153522"/>
                  <a:pt x="153522" y="0"/>
                  <a:pt x="342900" y="0"/>
                </a:cubicBezTo>
                <a:cubicBezTo>
                  <a:pt x="532278" y="0"/>
                  <a:pt x="685800" y="153522"/>
                  <a:pt x="685800" y="342900"/>
                </a:cubicBezTo>
                <a:cubicBezTo>
                  <a:pt x="685800" y="532278"/>
                  <a:pt x="532278" y="685800"/>
                  <a:pt x="342900" y="685800"/>
                </a:cubicBezTo>
                <a:cubicBezTo>
                  <a:pt x="153522" y="685800"/>
                  <a:pt x="0" y="532278"/>
                  <a:pt x="0" y="342900"/>
                </a:cubicBezTo>
              </a:path>
            </a:pathLst>
          </a:custGeom>
          <a:solidFill>
            <a:srgbClr val="0C53B7"/>
          </a:solidFill>
          <a:ln/>
        </p:spPr>
        <p:txBody>
          <a:bodyPr wrap="square" lIns="90000" tIns="46800" rIns="90000" bIns="46800" rtlCol="0" anchor="ctr"/>
          <a:lstStyle/>
          <a:p>
            <a:pPr marL="0" indent="0" algn="ctr">
              <a:lnSpc>
                <a:spcPct val="83333"/>
              </a:lnSpc>
              <a:buNone/>
            </a:pPr>
            <a:r>
              <a:rPr lang="en-US" sz="1800" b="1">
                <a:solidFill>
                  <a:srgbClr val="FFFFFF"/>
                </a:solidFill>
                <a:latin typeface="Figtree" pitchFamily="34" charset="0"/>
                <a:ea typeface="Figtree" pitchFamily="34" charset="-122"/>
                <a:cs typeface="Figtree" pitchFamily="34" charset="-120"/>
              </a:rPr>
              <a:t>02</a:t>
            </a:r>
            <a:endParaRPr lang="en-US" sz="1800"/>
          </a:p>
        </p:txBody>
      </p:sp>
      <p:sp>
        <p:nvSpPr>
          <p:cNvPr id="29" name="Text 27"/>
          <p:cNvSpPr/>
          <p:nvPr/>
        </p:nvSpPr>
        <p:spPr>
          <a:xfrm>
            <a:off x="643528" y="3315301"/>
            <a:ext cx="685800" cy="685800"/>
          </a:xfrm>
          <a:custGeom>
            <a:avLst/>
            <a:gdLst/>
            <a:ahLst/>
            <a:cxnLst/>
            <a:rect l="l" t="t" r="r" b="b"/>
            <a:pathLst>
              <a:path w="685800" h="685800">
                <a:moveTo>
                  <a:pt x="0" y="342900"/>
                </a:moveTo>
                <a:cubicBezTo>
                  <a:pt x="0" y="153522"/>
                  <a:pt x="153522" y="0"/>
                  <a:pt x="342900" y="0"/>
                </a:cubicBezTo>
                <a:cubicBezTo>
                  <a:pt x="532278" y="0"/>
                  <a:pt x="685800" y="153522"/>
                  <a:pt x="685800" y="342900"/>
                </a:cubicBezTo>
                <a:cubicBezTo>
                  <a:pt x="685800" y="532278"/>
                  <a:pt x="532278" y="685800"/>
                  <a:pt x="342900" y="685800"/>
                </a:cubicBezTo>
                <a:cubicBezTo>
                  <a:pt x="153522" y="685800"/>
                  <a:pt x="0" y="532278"/>
                  <a:pt x="0" y="342900"/>
                </a:cubicBezTo>
              </a:path>
            </a:pathLst>
          </a:custGeom>
          <a:solidFill>
            <a:srgbClr val="08387A"/>
          </a:solidFill>
          <a:ln/>
        </p:spPr>
        <p:txBody>
          <a:bodyPr wrap="square" lIns="90000" tIns="46800" rIns="90000" bIns="46800" rtlCol="0" anchor="ctr"/>
          <a:lstStyle/>
          <a:p>
            <a:pPr marL="0" indent="0" algn="ctr">
              <a:lnSpc>
                <a:spcPct val="83333"/>
              </a:lnSpc>
              <a:buNone/>
            </a:pPr>
            <a:r>
              <a:rPr lang="en-US" sz="1800" b="1">
                <a:solidFill>
                  <a:srgbClr val="FFFFFF"/>
                </a:solidFill>
                <a:latin typeface="Figtree" pitchFamily="34" charset="0"/>
                <a:ea typeface="Figtree" pitchFamily="34" charset="-122"/>
                <a:cs typeface="Figtree" pitchFamily="34" charset="-120"/>
              </a:rPr>
              <a:t>03</a:t>
            </a:r>
            <a:endParaRPr lang="en-US" sz="1800"/>
          </a:p>
        </p:txBody>
      </p:sp>
      <p:sp>
        <p:nvSpPr>
          <p:cNvPr id="30" name="Text 28"/>
          <p:cNvSpPr/>
          <p:nvPr/>
        </p:nvSpPr>
        <p:spPr>
          <a:xfrm>
            <a:off x="643528" y="4358511"/>
            <a:ext cx="685800" cy="685800"/>
          </a:xfrm>
          <a:custGeom>
            <a:avLst/>
            <a:gdLst/>
            <a:ahLst/>
            <a:cxnLst/>
            <a:rect l="l" t="t" r="r" b="b"/>
            <a:pathLst>
              <a:path w="685800" h="685800">
                <a:moveTo>
                  <a:pt x="0" y="342900"/>
                </a:moveTo>
                <a:cubicBezTo>
                  <a:pt x="0" y="153522"/>
                  <a:pt x="153522" y="0"/>
                  <a:pt x="342900" y="0"/>
                </a:cubicBezTo>
                <a:cubicBezTo>
                  <a:pt x="532278" y="0"/>
                  <a:pt x="685800" y="153522"/>
                  <a:pt x="685800" y="342900"/>
                </a:cubicBezTo>
                <a:cubicBezTo>
                  <a:pt x="685800" y="532278"/>
                  <a:pt x="532278" y="685800"/>
                  <a:pt x="342900" y="685800"/>
                </a:cubicBezTo>
                <a:cubicBezTo>
                  <a:pt x="153522" y="685800"/>
                  <a:pt x="0" y="532278"/>
                  <a:pt x="0" y="342900"/>
                </a:cubicBezTo>
              </a:path>
            </a:pathLst>
          </a:custGeom>
          <a:solidFill>
            <a:srgbClr val="0F9ED5"/>
          </a:solidFill>
          <a:ln/>
        </p:spPr>
        <p:txBody>
          <a:bodyPr wrap="square" lIns="90000" tIns="46800" rIns="90000" bIns="46800" rtlCol="0" anchor="ctr"/>
          <a:lstStyle/>
          <a:p>
            <a:pPr marL="0" indent="0" algn="ctr">
              <a:lnSpc>
                <a:spcPct val="83333"/>
              </a:lnSpc>
              <a:buNone/>
            </a:pPr>
            <a:r>
              <a:rPr lang="en-US" sz="1800" b="1">
                <a:solidFill>
                  <a:srgbClr val="FFFFFF"/>
                </a:solidFill>
                <a:latin typeface="Figtree" pitchFamily="34" charset="0"/>
                <a:ea typeface="Figtree" pitchFamily="34" charset="-122"/>
                <a:cs typeface="Figtree" pitchFamily="34" charset="-120"/>
              </a:rPr>
              <a:t>04</a:t>
            </a:r>
            <a:endParaRPr lang="en-US" sz="1800"/>
          </a:p>
        </p:txBody>
      </p:sp>
      <p:sp>
        <p:nvSpPr>
          <p:cNvPr id="31" name="Text 29"/>
          <p:cNvSpPr/>
          <p:nvPr/>
        </p:nvSpPr>
        <p:spPr>
          <a:xfrm>
            <a:off x="643528" y="5401722"/>
            <a:ext cx="685800" cy="685800"/>
          </a:xfrm>
          <a:custGeom>
            <a:avLst/>
            <a:gdLst/>
            <a:ahLst/>
            <a:cxnLst/>
            <a:rect l="l" t="t" r="r" b="b"/>
            <a:pathLst>
              <a:path w="685800" h="685800">
                <a:moveTo>
                  <a:pt x="0" y="342900"/>
                </a:moveTo>
                <a:cubicBezTo>
                  <a:pt x="0" y="153522"/>
                  <a:pt x="153522" y="0"/>
                  <a:pt x="342900" y="0"/>
                </a:cubicBezTo>
                <a:cubicBezTo>
                  <a:pt x="532278" y="0"/>
                  <a:pt x="685800" y="153522"/>
                  <a:pt x="685800" y="342900"/>
                </a:cubicBezTo>
                <a:cubicBezTo>
                  <a:pt x="685800" y="532278"/>
                  <a:pt x="532278" y="685800"/>
                  <a:pt x="342900" y="685800"/>
                </a:cubicBezTo>
                <a:cubicBezTo>
                  <a:pt x="153522" y="685800"/>
                  <a:pt x="0" y="532278"/>
                  <a:pt x="0" y="342900"/>
                </a:cubicBezTo>
              </a:path>
            </a:pathLst>
          </a:custGeom>
          <a:solidFill>
            <a:srgbClr val="E97132"/>
          </a:solidFill>
          <a:ln/>
        </p:spPr>
        <p:txBody>
          <a:bodyPr wrap="square" lIns="90000" tIns="46800" rIns="90000" bIns="46800" rtlCol="0" anchor="ctr"/>
          <a:lstStyle/>
          <a:p>
            <a:pPr marL="0" indent="0" algn="ctr">
              <a:lnSpc>
                <a:spcPct val="83333"/>
              </a:lnSpc>
              <a:buNone/>
            </a:pPr>
            <a:r>
              <a:rPr lang="en-US" sz="1800" b="1">
                <a:solidFill>
                  <a:srgbClr val="FFFFFF"/>
                </a:solidFill>
                <a:latin typeface="Figtree" pitchFamily="34" charset="0"/>
                <a:ea typeface="Figtree" pitchFamily="34" charset="-122"/>
                <a:cs typeface="Figtree" pitchFamily="34" charset="-120"/>
              </a:rPr>
              <a:t>05</a:t>
            </a:r>
            <a:endParaRPr lang="en-US" sz="1800"/>
          </a:p>
        </p:txBody>
      </p:sp>
      <p:pic>
        <p:nvPicPr>
          <p:cNvPr id="32" name="Picture 31">
            <a:extLst>
              <a:ext uri="{FF2B5EF4-FFF2-40B4-BE49-F238E27FC236}">
                <a16:creationId xmlns:a16="http://schemas.microsoft.com/office/drawing/2014/main" id="{28327575-8B44-B47E-2466-EAD828BDBA93}"/>
              </a:ext>
            </a:extLst>
          </p:cNvPr>
          <p:cNvPicPr>
            <a:picLocks noChangeAspect="1"/>
          </p:cNvPicPr>
          <p:nvPr/>
        </p:nvPicPr>
        <p:blipFill rotWithShape="1">
          <a:blip r:embed="rId3"/>
          <a:srcRect l="2478" r="13767" b="28840"/>
          <a:stretch/>
        </p:blipFill>
        <p:spPr>
          <a:xfrm rot="16200000">
            <a:off x="10558605" y="5210336"/>
            <a:ext cx="1781626" cy="1513702"/>
          </a:xfrm>
          <a:prstGeom prst="rect">
            <a:avLst/>
          </a:prstGeom>
        </p:spPr>
      </p:pic>
      <p:sp>
        <p:nvSpPr>
          <p:cNvPr id="35" name="Text 18">
            <a:extLst>
              <a:ext uri="{FF2B5EF4-FFF2-40B4-BE49-F238E27FC236}">
                <a16:creationId xmlns:a16="http://schemas.microsoft.com/office/drawing/2014/main" id="{4B892E86-4B19-3FA1-A0D4-55D96223BB9C}"/>
              </a:ext>
            </a:extLst>
          </p:cNvPr>
          <p:cNvSpPr/>
          <p:nvPr/>
        </p:nvSpPr>
        <p:spPr>
          <a:xfrm>
            <a:off x="855573" y="6495651"/>
            <a:ext cx="6018528" cy="182880"/>
          </a:xfrm>
          <a:custGeom>
            <a:avLst/>
            <a:gdLst/>
            <a:ahLst/>
            <a:cxnLst/>
            <a:rect l="l" t="t" r="r" b="b"/>
            <a:pathLst>
              <a:path w="6018528" h="182880">
                <a:moveTo>
                  <a:pt x="0" y="182880"/>
                </a:moveTo>
                <a:lnTo>
                  <a:pt x="0" y="0"/>
                </a:lnTo>
                <a:lnTo>
                  <a:pt x="6018528" y="0"/>
                </a:lnTo>
                <a:lnTo>
                  <a:pt x="6018528" y="182880"/>
                </a:lnTo>
                <a:lnTo>
                  <a:pt x="0" y="182880"/>
                </a:lnTo>
              </a:path>
            </a:pathLst>
          </a:custGeom>
          <a:noFill/>
          <a:ln/>
        </p:spPr>
        <p:txBody>
          <a:bodyPr wrap="square" lIns="0" tIns="0" rIns="0" bIns="0" rtlCol="0" anchor="ctr"/>
          <a:lstStyle/>
          <a:p>
            <a:pPr marL="0" indent="0" algn="l">
              <a:lnSpc>
                <a:spcPct val="90000"/>
              </a:lnSpc>
              <a:spcBef>
                <a:spcPts val="1000"/>
              </a:spcBef>
              <a:buNone/>
            </a:pPr>
            <a:r>
              <a:rPr lang="es-ES_tradnl" sz="1000" dirty="0">
                <a:solidFill>
                  <a:srgbClr val="A6A6A6"/>
                </a:solidFill>
                <a:latin typeface="Figtree" pitchFamily="34" charset="0"/>
                <a:ea typeface="Figtree" pitchFamily="34" charset="-122"/>
                <a:cs typeface="Figtree" pitchFamily="34" charset="-120"/>
              </a:rPr>
              <a:t>TFAE – ADEN MBA  con énfasis en dirección de proyectos</a:t>
            </a:r>
            <a:endParaRPr lang="es-ES_tradnl" sz="1000" dirty="0"/>
          </a:p>
        </p:txBody>
      </p:sp>
      <p:sp>
        <p:nvSpPr>
          <p:cNvPr id="36" name="Text 20">
            <a:extLst>
              <a:ext uri="{FF2B5EF4-FFF2-40B4-BE49-F238E27FC236}">
                <a16:creationId xmlns:a16="http://schemas.microsoft.com/office/drawing/2014/main" id="{76B81A69-50BB-4BAB-1D70-BCE2035FC4AA}"/>
              </a:ext>
            </a:extLst>
          </p:cNvPr>
          <p:cNvSpPr/>
          <p:nvPr/>
        </p:nvSpPr>
        <p:spPr>
          <a:xfrm>
            <a:off x="11292840" y="0"/>
            <a:ext cx="457200" cy="457200"/>
          </a:xfrm>
          <a:custGeom>
            <a:avLst/>
            <a:gdLst/>
            <a:ahLst/>
            <a:cxnLst/>
            <a:rect l="l" t="t" r="r" b="b"/>
            <a:pathLst>
              <a:path w="457200" h="457200">
                <a:moveTo>
                  <a:pt x="0" y="457200"/>
                </a:moveTo>
                <a:lnTo>
                  <a:pt x="0" y="0"/>
                </a:lnTo>
                <a:lnTo>
                  <a:pt x="457200" y="0"/>
                </a:lnTo>
                <a:lnTo>
                  <a:pt x="457200" y="457200"/>
                </a:lnTo>
                <a:lnTo>
                  <a:pt x="0" y="457200"/>
                </a:lnTo>
              </a:path>
            </a:pathLst>
          </a:custGeom>
          <a:solidFill>
            <a:srgbClr val="00B0F0">
              <a:tint val="66000"/>
              <a:satMod val="160000"/>
            </a:srgbClr>
          </a:solidFill>
          <a:ln/>
        </p:spPr>
        <p:txBody>
          <a:bodyPr wrap="square" lIns="90000" tIns="46800" rIns="90000" bIns="46800" rtlCol="0" anchor="ctr"/>
          <a:lstStyle/>
          <a:p>
            <a:pPr marL="0" indent="0" algn="ctr">
              <a:lnSpc>
                <a:spcPct val="90000"/>
              </a:lnSpc>
              <a:spcBef>
                <a:spcPts val="1000"/>
              </a:spcBef>
              <a:buNone/>
            </a:pPr>
            <a:r>
              <a:rPr lang="en-US" sz="1600" b="1" dirty="0">
                <a:solidFill>
                  <a:srgbClr val="FFFFFF"/>
                </a:solidFill>
                <a:latin typeface="Outfit" pitchFamily="34" charset="0"/>
                <a:ea typeface="Outfit" pitchFamily="34" charset="-122"/>
              </a:rPr>
              <a:t>8</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2333</Words>
  <Application>Microsoft Macintosh PowerPoint</Application>
  <PresentationFormat>Widescreen</PresentationFormat>
  <Paragraphs>213</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Figtree</vt:lpstr>
      <vt:lpstr>Figtree SemiBold</vt:lpstr>
      <vt:lpstr>Lato</vt:lpstr>
      <vt:lpstr>Outfit</vt:lpstr>
      <vt:lpstr>outfit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SlideSpeak</dc:creator>
  <cp:lastModifiedBy>victor orrego</cp:lastModifiedBy>
  <cp:revision>54</cp:revision>
  <dcterms:created xsi:type="dcterms:W3CDTF">2025-04-30T01:52:46Z</dcterms:created>
  <dcterms:modified xsi:type="dcterms:W3CDTF">2025-05-05T23:31:48Z</dcterms:modified>
</cp:coreProperties>
</file>